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Lst>
  <p:notesMasterIdLst>
    <p:notesMasterId r:id="rId39"/>
  </p:notesMasterIdLst>
  <p:handoutMasterIdLst>
    <p:handoutMasterId r:id="rId40"/>
  </p:handoutMasterIdLst>
  <p:sldIdLst>
    <p:sldId id="483" r:id="rId2"/>
    <p:sldId id="484" r:id="rId3"/>
    <p:sldId id="486" r:id="rId4"/>
    <p:sldId id="259" r:id="rId5"/>
    <p:sldId id="469" r:id="rId6"/>
    <p:sldId id="465" r:id="rId7"/>
    <p:sldId id="449" r:id="rId8"/>
    <p:sldId id="463" r:id="rId9"/>
    <p:sldId id="462" r:id="rId10"/>
    <p:sldId id="464" r:id="rId11"/>
    <p:sldId id="451" r:id="rId12"/>
    <p:sldId id="488" r:id="rId13"/>
    <p:sldId id="467" r:id="rId14"/>
    <p:sldId id="487" r:id="rId15"/>
    <p:sldId id="439" r:id="rId16"/>
    <p:sldId id="480" r:id="rId17"/>
    <p:sldId id="497" r:id="rId18"/>
    <p:sldId id="470" r:id="rId19"/>
    <p:sldId id="491" r:id="rId20"/>
    <p:sldId id="500" r:id="rId21"/>
    <p:sldId id="468" r:id="rId22"/>
    <p:sldId id="493" r:id="rId23"/>
    <p:sldId id="494" r:id="rId24"/>
    <p:sldId id="495" r:id="rId25"/>
    <p:sldId id="448" r:id="rId26"/>
    <p:sldId id="477" r:id="rId27"/>
    <p:sldId id="478" r:id="rId28"/>
    <p:sldId id="473" r:id="rId29"/>
    <p:sldId id="481" r:id="rId30"/>
    <p:sldId id="499" r:id="rId31"/>
    <p:sldId id="498" r:id="rId32"/>
    <p:sldId id="482" r:id="rId33"/>
    <p:sldId id="438" r:id="rId34"/>
    <p:sldId id="479" r:id="rId35"/>
    <p:sldId id="367" r:id="rId36"/>
    <p:sldId id="476" r:id="rId37"/>
    <p:sldId id="424" r:id="rId38"/>
  </p:sldIdLst>
  <p:sldSz cx="24384000" cy="13716000"/>
  <p:notesSz cx="6858000" cy="9144000"/>
  <p:defaultTextStyle>
    <a:defPPr>
      <a:defRPr lang="en-US"/>
    </a:defPPr>
    <a:lvl1pPr algn="l" defTabSz="825500" rtl="0" eaLnBrk="0" fontAlgn="base" hangingPunct="0">
      <a:spcBef>
        <a:spcPct val="0"/>
      </a:spcBef>
      <a:spcAft>
        <a:spcPct val="0"/>
      </a:spcAft>
      <a:defRPr sz="2000" kern="1200">
        <a:solidFill>
          <a:srgbClr val="74808C"/>
        </a:solidFill>
        <a:latin typeface="Poppins"/>
        <a:ea typeface="Poppins"/>
        <a:cs typeface="Poppins"/>
        <a:sym typeface="Poppins"/>
      </a:defRPr>
    </a:lvl1pPr>
    <a:lvl2pPr marL="457200" indent="-228600" algn="l" defTabSz="825500" rtl="0" eaLnBrk="0" fontAlgn="base" hangingPunct="0">
      <a:spcBef>
        <a:spcPct val="0"/>
      </a:spcBef>
      <a:spcAft>
        <a:spcPct val="0"/>
      </a:spcAft>
      <a:defRPr sz="2000" kern="1200">
        <a:solidFill>
          <a:srgbClr val="74808C"/>
        </a:solidFill>
        <a:latin typeface="Poppins"/>
        <a:ea typeface="Poppins"/>
        <a:cs typeface="Poppins"/>
        <a:sym typeface="Poppins"/>
      </a:defRPr>
    </a:lvl2pPr>
    <a:lvl3pPr marL="914400" indent="-457200" algn="l" defTabSz="825500" rtl="0" eaLnBrk="0" fontAlgn="base" hangingPunct="0">
      <a:spcBef>
        <a:spcPct val="0"/>
      </a:spcBef>
      <a:spcAft>
        <a:spcPct val="0"/>
      </a:spcAft>
      <a:defRPr sz="2000" kern="1200">
        <a:solidFill>
          <a:srgbClr val="74808C"/>
        </a:solidFill>
        <a:latin typeface="Poppins"/>
        <a:ea typeface="Poppins"/>
        <a:cs typeface="Poppins"/>
        <a:sym typeface="Poppins"/>
      </a:defRPr>
    </a:lvl3pPr>
    <a:lvl4pPr marL="1371600" indent="-685800" algn="l" defTabSz="825500" rtl="0" eaLnBrk="0" fontAlgn="base" hangingPunct="0">
      <a:spcBef>
        <a:spcPct val="0"/>
      </a:spcBef>
      <a:spcAft>
        <a:spcPct val="0"/>
      </a:spcAft>
      <a:defRPr sz="2000" kern="1200">
        <a:solidFill>
          <a:srgbClr val="74808C"/>
        </a:solidFill>
        <a:latin typeface="Poppins"/>
        <a:ea typeface="Poppins"/>
        <a:cs typeface="Poppins"/>
        <a:sym typeface="Poppins"/>
      </a:defRPr>
    </a:lvl4pPr>
    <a:lvl5pPr marL="1828800" indent="-914400" algn="l" defTabSz="825500" rtl="0" eaLnBrk="0" fontAlgn="base" hangingPunct="0">
      <a:spcBef>
        <a:spcPct val="0"/>
      </a:spcBef>
      <a:spcAft>
        <a:spcPct val="0"/>
      </a:spcAft>
      <a:defRPr sz="2000" kern="1200">
        <a:solidFill>
          <a:srgbClr val="74808C"/>
        </a:solidFill>
        <a:latin typeface="Poppins"/>
        <a:ea typeface="Poppins"/>
        <a:cs typeface="Poppins"/>
        <a:sym typeface="Poppins"/>
      </a:defRPr>
    </a:lvl5pPr>
    <a:lvl6pPr marL="2286000" algn="l" defTabSz="914400" rtl="0" eaLnBrk="1" latinLnBrk="0" hangingPunct="1">
      <a:defRPr sz="2000" kern="1200">
        <a:solidFill>
          <a:srgbClr val="74808C"/>
        </a:solidFill>
        <a:latin typeface="Poppins"/>
        <a:ea typeface="Poppins"/>
        <a:cs typeface="Poppins"/>
        <a:sym typeface="Poppins"/>
      </a:defRPr>
    </a:lvl6pPr>
    <a:lvl7pPr marL="2743200" algn="l" defTabSz="914400" rtl="0" eaLnBrk="1" latinLnBrk="0" hangingPunct="1">
      <a:defRPr sz="2000" kern="1200">
        <a:solidFill>
          <a:srgbClr val="74808C"/>
        </a:solidFill>
        <a:latin typeface="Poppins"/>
        <a:ea typeface="Poppins"/>
        <a:cs typeface="Poppins"/>
        <a:sym typeface="Poppins"/>
      </a:defRPr>
    </a:lvl7pPr>
    <a:lvl8pPr marL="3200400" algn="l" defTabSz="914400" rtl="0" eaLnBrk="1" latinLnBrk="0" hangingPunct="1">
      <a:defRPr sz="2000" kern="1200">
        <a:solidFill>
          <a:srgbClr val="74808C"/>
        </a:solidFill>
        <a:latin typeface="Poppins"/>
        <a:ea typeface="Poppins"/>
        <a:cs typeface="Poppins"/>
        <a:sym typeface="Poppins"/>
      </a:defRPr>
    </a:lvl8pPr>
    <a:lvl9pPr marL="3657600" algn="l" defTabSz="914400" rtl="0" eaLnBrk="1" latinLnBrk="0" hangingPunct="1">
      <a:defRPr sz="2000" kern="1200">
        <a:solidFill>
          <a:srgbClr val="74808C"/>
        </a:solidFill>
        <a:latin typeface="Poppins"/>
        <a:ea typeface="Poppins"/>
        <a:cs typeface="Poppins"/>
        <a:sym typeface="Poppins"/>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3688"/>
    <a:srgbClr val="00AEEF"/>
    <a:srgbClr val="F05355"/>
    <a:srgbClr val="0155A7"/>
    <a:srgbClr val="FF443B"/>
    <a:srgbClr val="2E3975"/>
    <a:srgbClr val="6DCFF6"/>
    <a:srgbClr val="539ED0"/>
    <a:srgbClr val="FBC1C1"/>
    <a:srgbClr val="FCB3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84"/>
    <p:restoredTop sz="92675"/>
  </p:normalViewPr>
  <p:slideViewPr>
    <p:cSldViewPr showGuides="1">
      <p:cViewPr varScale="1">
        <p:scale>
          <a:sx n="50" d="100"/>
          <a:sy n="50" d="100"/>
        </p:scale>
        <p:origin x="352" y="168"/>
      </p:cViewPr>
      <p:guideLst>
        <p:guide orient="horz" pos="4320"/>
        <p:guide pos="7680"/>
      </p:guideLst>
    </p:cSldViewPr>
  </p:slideViewPr>
  <p:outlineViewPr>
    <p:cViewPr>
      <p:scale>
        <a:sx n="33" d="100"/>
        <a:sy n="33" d="100"/>
      </p:scale>
      <p:origin x="0" y="-9232"/>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Лист1!$B$1</c:f>
              <c:strCache>
                <c:ptCount val="1"/>
                <c:pt idx="0">
                  <c:v>Sales</c:v>
                </c:pt>
              </c:strCache>
            </c:strRef>
          </c:tx>
          <c:spPr>
            <a:ln>
              <a:noFill/>
            </a:ln>
          </c:spPr>
          <c:dPt>
            <c:idx val="0"/>
            <c:bubble3D val="0"/>
            <c:spPr>
              <a:solidFill>
                <a:srgbClr val="F05355"/>
              </a:solidFill>
              <a:ln w="19050">
                <a:noFill/>
              </a:ln>
              <a:effectLst/>
            </c:spPr>
            <c:extLst>
              <c:ext xmlns:c16="http://schemas.microsoft.com/office/drawing/2014/chart" uri="{C3380CC4-5D6E-409C-BE32-E72D297353CC}">
                <c16:uniqueId val="{00000001-2034-DF40-B3B2-2F1E9F5F92F2}"/>
              </c:ext>
            </c:extLst>
          </c:dPt>
          <c:dPt>
            <c:idx val="1"/>
            <c:bubble3D val="0"/>
            <c:spPr>
              <a:solidFill>
                <a:srgbClr val="2A3688"/>
              </a:solidFill>
              <a:ln w="19050">
                <a:noFill/>
              </a:ln>
              <a:effectLst/>
            </c:spPr>
            <c:extLst>
              <c:ext xmlns:c16="http://schemas.microsoft.com/office/drawing/2014/chart" uri="{C3380CC4-5D6E-409C-BE32-E72D297353CC}">
                <c16:uniqueId val="{00000001-1971-614D-8D3F-34F00C85DAAA}"/>
              </c:ext>
            </c:extLst>
          </c:dPt>
          <c:cat>
            <c:strRef>
              <c:f>Лист1!$A$2:$A$3</c:f>
              <c:strCache>
                <c:ptCount val="2"/>
                <c:pt idx="0">
                  <c:v>Step1</c:v>
                </c:pt>
                <c:pt idx="1">
                  <c:v>Step2</c:v>
                </c:pt>
              </c:strCache>
            </c:strRef>
          </c:cat>
          <c:val>
            <c:numRef>
              <c:f>Лист1!$B$2:$B$3</c:f>
              <c:numCache>
                <c:formatCode>General</c:formatCode>
                <c:ptCount val="2"/>
                <c:pt idx="0">
                  <c:v>44</c:v>
                </c:pt>
                <c:pt idx="1">
                  <c:v>56</c:v>
                </c:pt>
              </c:numCache>
            </c:numRef>
          </c:val>
          <c:extLst>
            <c:ext xmlns:c16="http://schemas.microsoft.com/office/drawing/2014/chart" uri="{C3380CC4-5D6E-409C-BE32-E72D297353CC}">
              <c16:uniqueId val="{00000000-1971-614D-8D3F-34F00C85DAA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Лист1!$B$1</c:f>
              <c:strCache>
                <c:ptCount val="1"/>
                <c:pt idx="0">
                  <c:v>Sales</c:v>
                </c:pt>
              </c:strCache>
            </c:strRef>
          </c:tx>
          <c:spPr>
            <a:ln>
              <a:noFill/>
            </a:ln>
          </c:spPr>
          <c:dPt>
            <c:idx val="0"/>
            <c:bubble3D val="0"/>
            <c:spPr>
              <a:solidFill>
                <a:srgbClr val="F05355"/>
              </a:solidFill>
              <a:ln w="19050">
                <a:noFill/>
              </a:ln>
              <a:effectLst/>
            </c:spPr>
            <c:extLst>
              <c:ext xmlns:c16="http://schemas.microsoft.com/office/drawing/2014/chart" uri="{C3380CC4-5D6E-409C-BE32-E72D297353CC}">
                <c16:uniqueId val="{00000001-598A-42FC-AACE-7A5C62960B5A}"/>
              </c:ext>
            </c:extLst>
          </c:dPt>
          <c:dPt>
            <c:idx val="1"/>
            <c:bubble3D val="0"/>
            <c:spPr>
              <a:solidFill>
                <a:srgbClr val="2A3688"/>
              </a:solidFill>
              <a:ln w="19050">
                <a:noFill/>
              </a:ln>
              <a:effectLst/>
            </c:spPr>
            <c:extLst>
              <c:ext xmlns:c16="http://schemas.microsoft.com/office/drawing/2014/chart" uri="{C3380CC4-5D6E-409C-BE32-E72D297353CC}">
                <c16:uniqueId val="{00000003-598A-42FC-AACE-7A5C62960B5A}"/>
              </c:ext>
            </c:extLst>
          </c:dPt>
          <c:cat>
            <c:strRef>
              <c:f>Лист1!$A$2:$A$3</c:f>
              <c:strCache>
                <c:ptCount val="2"/>
                <c:pt idx="0">
                  <c:v>Step1</c:v>
                </c:pt>
                <c:pt idx="1">
                  <c:v>Step2</c:v>
                </c:pt>
              </c:strCache>
            </c:strRef>
          </c:cat>
          <c:val>
            <c:numRef>
              <c:f>Лист1!$B$2:$B$3</c:f>
              <c:numCache>
                <c:formatCode>General</c:formatCode>
                <c:ptCount val="2"/>
                <c:pt idx="0">
                  <c:v>42</c:v>
                </c:pt>
                <c:pt idx="1">
                  <c:v>58</c:v>
                </c:pt>
              </c:numCache>
            </c:numRef>
          </c:val>
          <c:extLst>
            <c:ext xmlns:c16="http://schemas.microsoft.com/office/drawing/2014/chart" uri="{C3380CC4-5D6E-409C-BE32-E72D297353CC}">
              <c16:uniqueId val="{00000004-598A-42FC-AACE-7A5C62960B5A}"/>
            </c:ext>
          </c:extLst>
        </c:ser>
        <c:dLbls>
          <c:showLegendKey val="0"/>
          <c:showVal val="0"/>
          <c:showCatName val="0"/>
          <c:showSerName val="0"/>
          <c:showPercent val="0"/>
          <c:showBubbleSize val="0"/>
          <c:showLeaderLines val="1"/>
        </c:dLbls>
        <c:firstSliceAng val="0"/>
        <c:holeSize val="7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Лист1!$B$1</c:f>
              <c:strCache>
                <c:ptCount val="1"/>
                <c:pt idx="0">
                  <c:v>Sales</c:v>
                </c:pt>
              </c:strCache>
            </c:strRef>
          </c:tx>
          <c:spPr>
            <a:solidFill>
              <a:srgbClr val="2A3688"/>
            </a:solidFill>
            <a:ln>
              <a:noFill/>
            </a:ln>
          </c:spPr>
          <c:dPt>
            <c:idx val="0"/>
            <c:bubble3D val="0"/>
            <c:spPr>
              <a:solidFill>
                <a:srgbClr val="F05355"/>
              </a:solidFill>
              <a:ln w="19050">
                <a:noFill/>
              </a:ln>
              <a:effectLst/>
            </c:spPr>
            <c:extLst>
              <c:ext xmlns:c16="http://schemas.microsoft.com/office/drawing/2014/chart" uri="{C3380CC4-5D6E-409C-BE32-E72D297353CC}">
                <c16:uniqueId val="{00000001-2034-DF40-B3B2-2F1E9F5F92F2}"/>
              </c:ext>
            </c:extLst>
          </c:dPt>
          <c:dPt>
            <c:idx val="1"/>
            <c:bubble3D val="0"/>
            <c:spPr>
              <a:solidFill>
                <a:srgbClr val="2A3688"/>
              </a:solidFill>
              <a:ln w="19050">
                <a:noFill/>
              </a:ln>
              <a:effectLst/>
            </c:spPr>
            <c:extLst>
              <c:ext xmlns:c16="http://schemas.microsoft.com/office/drawing/2014/chart" uri="{C3380CC4-5D6E-409C-BE32-E72D297353CC}">
                <c16:uniqueId val="{00000001-1971-614D-8D3F-34F00C85DAAA}"/>
              </c:ext>
            </c:extLst>
          </c:dPt>
          <c:cat>
            <c:strRef>
              <c:f>Лист1!$A$2:$A$3</c:f>
              <c:strCache>
                <c:ptCount val="2"/>
                <c:pt idx="0">
                  <c:v>Step1</c:v>
                </c:pt>
                <c:pt idx="1">
                  <c:v>Step2</c:v>
                </c:pt>
              </c:strCache>
            </c:strRef>
          </c:cat>
          <c:val>
            <c:numRef>
              <c:f>Лист1!$B$2:$B$3</c:f>
              <c:numCache>
                <c:formatCode>General</c:formatCode>
                <c:ptCount val="2"/>
                <c:pt idx="0">
                  <c:v>88</c:v>
                </c:pt>
                <c:pt idx="1">
                  <c:v>12</c:v>
                </c:pt>
              </c:numCache>
            </c:numRef>
          </c:val>
          <c:extLst>
            <c:ext xmlns:c16="http://schemas.microsoft.com/office/drawing/2014/chart" uri="{C3380CC4-5D6E-409C-BE32-E72D297353CC}">
              <c16:uniqueId val="{00000000-1971-614D-8D3F-34F00C85DAA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Лист1!$B$1</c:f>
              <c:strCache>
                <c:ptCount val="1"/>
                <c:pt idx="0">
                  <c:v>Sales</c:v>
                </c:pt>
              </c:strCache>
            </c:strRef>
          </c:tx>
          <c:spPr>
            <a:ln>
              <a:noFill/>
            </a:ln>
          </c:spPr>
          <c:dPt>
            <c:idx val="0"/>
            <c:bubble3D val="0"/>
            <c:spPr>
              <a:solidFill>
                <a:srgbClr val="F05355"/>
              </a:solidFill>
              <a:ln w="19050">
                <a:noFill/>
              </a:ln>
              <a:effectLst/>
            </c:spPr>
            <c:extLst>
              <c:ext xmlns:c16="http://schemas.microsoft.com/office/drawing/2014/chart" uri="{C3380CC4-5D6E-409C-BE32-E72D297353CC}">
                <c16:uniqueId val="{00000001-2034-DF40-B3B2-2F1E9F5F92F2}"/>
              </c:ext>
            </c:extLst>
          </c:dPt>
          <c:dPt>
            <c:idx val="1"/>
            <c:bubble3D val="0"/>
            <c:spPr>
              <a:solidFill>
                <a:srgbClr val="2A3688"/>
              </a:solidFill>
              <a:ln w="19050">
                <a:noFill/>
              </a:ln>
              <a:effectLst/>
            </c:spPr>
            <c:extLst>
              <c:ext xmlns:c16="http://schemas.microsoft.com/office/drawing/2014/chart" uri="{C3380CC4-5D6E-409C-BE32-E72D297353CC}">
                <c16:uniqueId val="{00000001-1971-614D-8D3F-34F00C85DAAA}"/>
              </c:ext>
            </c:extLst>
          </c:dPt>
          <c:cat>
            <c:strRef>
              <c:f>Лист1!$A$2:$A$3</c:f>
              <c:strCache>
                <c:ptCount val="2"/>
                <c:pt idx="0">
                  <c:v>Step1</c:v>
                </c:pt>
                <c:pt idx="1">
                  <c:v>Step2</c:v>
                </c:pt>
              </c:strCache>
            </c:strRef>
          </c:cat>
          <c:val>
            <c:numRef>
              <c:f>Лист1!$B$2:$B$3</c:f>
              <c:numCache>
                <c:formatCode>General</c:formatCode>
                <c:ptCount val="2"/>
                <c:pt idx="0">
                  <c:v>76</c:v>
                </c:pt>
                <c:pt idx="1">
                  <c:v>24</c:v>
                </c:pt>
              </c:numCache>
            </c:numRef>
          </c:val>
          <c:extLst>
            <c:ext xmlns:c16="http://schemas.microsoft.com/office/drawing/2014/chart" uri="{C3380CC4-5D6E-409C-BE32-E72D297353CC}">
              <c16:uniqueId val="{00000000-1971-614D-8D3F-34F00C85DAA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Лист1!$B$1</c:f>
              <c:strCache>
                <c:ptCount val="1"/>
                <c:pt idx="0">
                  <c:v>Sales</c:v>
                </c:pt>
              </c:strCache>
            </c:strRef>
          </c:tx>
          <c:spPr>
            <a:solidFill>
              <a:srgbClr val="F05355"/>
            </a:solidFill>
            <a:ln>
              <a:noFill/>
            </a:ln>
          </c:spPr>
          <c:dPt>
            <c:idx val="0"/>
            <c:bubble3D val="0"/>
            <c:spPr>
              <a:solidFill>
                <a:srgbClr val="F05355"/>
              </a:solidFill>
              <a:ln w="19050">
                <a:noFill/>
              </a:ln>
              <a:effectLst/>
            </c:spPr>
            <c:extLst>
              <c:ext xmlns:c16="http://schemas.microsoft.com/office/drawing/2014/chart" uri="{C3380CC4-5D6E-409C-BE32-E72D297353CC}">
                <c16:uniqueId val="{00000001-2034-DF40-B3B2-2F1E9F5F92F2}"/>
              </c:ext>
            </c:extLst>
          </c:dPt>
          <c:dPt>
            <c:idx val="1"/>
            <c:bubble3D val="0"/>
            <c:spPr>
              <a:solidFill>
                <a:srgbClr val="F05355"/>
              </a:solidFill>
              <a:ln w="19050">
                <a:noFill/>
              </a:ln>
              <a:effectLst/>
            </c:spPr>
            <c:extLst>
              <c:ext xmlns:c16="http://schemas.microsoft.com/office/drawing/2014/chart" uri="{C3380CC4-5D6E-409C-BE32-E72D297353CC}">
                <c16:uniqueId val="{00000001-1971-614D-8D3F-34F00C85DAAA}"/>
              </c:ext>
            </c:extLst>
          </c:dPt>
          <c:cat>
            <c:strRef>
              <c:f>Лист1!$A$2:$A$3</c:f>
              <c:strCache>
                <c:ptCount val="2"/>
                <c:pt idx="0">
                  <c:v>Step1</c:v>
                </c:pt>
                <c:pt idx="1">
                  <c:v>Step2</c:v>
                </c:pt>
              </c:strCache>
            </c:strRef>
          </c:cat>
          <c:val>
            <c:numRef>
              <c:f>Лист1!$B$2:$B$3</c:f>
              <c:numCache>
                <c:formatCode>General</c:formatCode>
                <c:ptCount val="2"/>
                <c:pt idx="0">
                  <c:v>100</c:v>
                </c:pt>
                <c:pt idx="1">
                  <c:v>0</c:v>
                </c:pt>
              </c:numCache>
            </c:numRef>
          </c:val>
          <c:extLst>
            <c:ext xmlns:c16="http://schemas.microsoft.com/office/drawing/2014/chart" uri="{C3380CC4-5D6E-409C-BE32-E72D297353CC}">
              <c16:uniqueId val="{00000000-1971-614D-8D3F-34F00C85DAA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Лист1!$B$1</c:f>
              <c:strCache>
                <c:ptCount val="1"/>
                <c:pt idx="0">
                  <c:v>Sales</c:v>
                </c:pt>
              </c:strCache>
            </c:strRef>
          </c:tx>
          <c:spPr>
            <a:ln>
              <a:noFill/>
            </a:ln>
          </c:spPr>
          <c:dPt>
            <c:idx val="0"/>
            <c:bubble3D val="0"/>
            <c:spPr>
              <a:solidFill>
                <a:srgbClr val="F05355"/>
              </a:solidFill>
              <a:ln w="19050">
                <a:noFill/>
              </a:ln>
              <a:effectLst/>
            </c:spPr>
            <c:extLst>
              <c:ext xmlns:c16="http://schemas.microsoft.com/office/drawing/2014/chart" uri="{C3380CC4-5D6E-409C-BE32-E72D297353CC}">
                <c16:uniqueId val="{00000001-2034-DF40-B3B2-2F1E9F5F92F2}"/>
              </c:ext>
            </c:extLst>
          </c:dPt>
          <c:dPt>
            <c:idx val="1"/>
            <c:bubble3D val="0"/>
            <c:spPr>
              <a:solidFill>
                <a:srgbClr val="2A3688"/>
              </a:solidFill>
              <a:ln w="19050">
                <a:noFill/>
              </a:ln>
              <a:effectLst/>
            </c:spPr>
            <c:extLst>
              <c:ext xmlns:c16="http://schemas.microsoft.com/office/drawing/2014/chart" uri="{C3380CC4-5D6E-409C-BE32-E72D297353CC}">
                <c16:uniqueId val="{00000001-1971-614D-8D3F-34F00C85DAAA}"/>
              </c:ext>
            </c:extLst>
          </c:dPt>
          <c:cat>
            <c:strRef>
              <c:f>Лист1!$A$2:$A$3</c:f>
              <c:strCache>
                <c:ptCount val="2"/>
                <c:pt idx="0">
                  <c:v>Step1</c:v>
                </c:pt>
                <c:pt idx="1">
                  <c:v>Step2</c:v>
                </c:pt>
              </c:strCache>
            </c:strRef>
          </c:cat>
          <c:val>
            <c:numRef>
              <c:f>Лист1!$B$2:$B$3</c:f>
              <c:numCache>
                <c:formatCode>General</c:formatCode>
                <c:ptCount val="2"/>
                <c:pt idx="0">
                  <c:v>55</c:v>
                </c:pt>
                <c:pt idx="1">
                  <c:v>45</c:v>
                </c:pt>
              </c:numCache>
            </c:numRef>
          </c:val>
          <c:extLst>
            <c:ext xmlns:c16="http://schemas.microsoft.com/office/drawing/2014/chart" uri="{C3380CC4-5D6E-409C-BE32-E72D297353CC}">
              <c16:uniqueId val="{00000000-1971-614D-8D3F-34F00C85DAAA}"/>
            </c:ext>
          </c:extLst>
        </c:ser>
        <c:dLbls>
          <c:showLegendKey val="0"/>
          <c:showVal val="0"/>
          <c:showCatName val="0"/>
          <c:showSerName val="0"/>
          <c:showPercent val="0"/>
          <c:showBubbleSize val="0"/>
          <c:showLeaderLines val="1"/>
        </c:dLbls>
        <c:firstSliceAng val="0"/>
        <c:holeSize val="7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Лист1!$B$1</c:f>
              <c:strCache>
                <c:ptCount val="1"/>
                <c:pt idx="0">
                  <c:v>Sales</c:v>
                </c:pt>
              </c:strCache>
            </c:strRef>
          </c:tx>
          <c:spPr>
            <a:ln>
              <a:noFill/>
            </a:ln>
          </c:spPr>
          <c:dPt>
            <c:idx val="0"/>
            <c:bubble3D val="0"/>
            <c:spPr>
              <a:solidFill>
                <a:srgbClr val="F05355"/>
              </a:solidFill>
              <a:ln w="19050">
                <a:noFill/>
              </a:ln>
              <a:effectLst/>
            </c:spPr>
            <c:extLst>
              <c:ext xmlns:c16="http://schemas.microsoft.com/office/drawing/2014/chart" uri="{C3380CC4-5D6E-409C-BE32-E72D297353CC}">
                <c16:uniqueId val="{00000001-2034-DF40-B3B2-2F1E9F5F92F2}"/>
              </c:ext>
            </c:extLst>
          </c:dPt>
          <c:dPt>
            <c:idx val="1"/>
            <c:bubble3D val="0"/>
            <c:spPr>
              <a:solidFill>
                <a:srgbClr val="2A3688"/>
              </a:solidFill>
              <a:ln w="19050">
                <a:noFill/>
              </a:ln>
              <a:effectLst/>
            </c:spPr>
            <c:extLst>
              <c:ext xmlns:c16="http://schemas.microsoft.com/office/drawing/2014/chart" uri="{C3380CC4-5D6E-409C-BE32-E72D297353CC}">
                <c16:uniqueId val="{00000001-1971-614D-8D3F-34F00C85DAAA}"/>
              </c:ext>
            </c:extLst>
          </c:dPt>
          <c:cat>
            <c:strRef>
              <c:f>Лист1!$A$2:$A$3</c:f>
              <c:strCache>
                <c:ptCount val="2"/>
                <c:pt idx="0">
                  <c:v>Step1</c:v>
                </c:pt>
                <c:pt idx="1">
                  <c:v>Step2</c:v>
                </c:pt>
              </c:strCache>
            </c:strRef>
          </c:cat>
          <c:val>
            <c:numRef>
              <c:f>Лист1!$B$2:$B$3</c:f>
              <c:numCache>
                <c:formatCode>General</c:formatCode>
                <c:ptCount val="2"/>
                <c:pt idx="0">
                  <c:v>45</c:v>
                </c:pt>
                <c:pt idx="1">
                  <c:v>55</c:v>
                </c:pt>
              </c:numCache>
            </c:numRef>
          </c:val>
          <c:extLst>
            <c:ext xmlns:c16="http://schemas.microsoft.com/office/drawing/2014/chart" uri="{C3380CC4-5D6E-409C-BE32-E72D297353CC}">
              <c16:uniqueId val="{00000000-1971-614D-8D3F-34F00C85DAAA}"/>
            </c:ext>
          </c:extLst>
        </c:ser>
        <c:dLbls>
          <c:showLegendKey val="0"/>
          <c:showVal val="0"/>
          <c:showCatName val="0"/>
          <c:showSerName val="0"/>
          <c:showPercent val="0"/>
          <c:showBubbleSize val="0"/>
          <c:showLeaderLines val="1"/>
        </c:dLbls>
        <c:firstSliceAng val="0"/>
        <c:holeSize val="7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Лист1!$B$1</c:f>
              <c:strCache>
                <c:ptCount val="1"/>
                <c:pt idx="0">
                  <c:v>Sales</c:v>
                </c:pt>
              </c:strCache>
            </c:strRef>
          </c:tx>
          <c:spPr>
            <a:ln>
              <a:noFill/>
            </a:ln>
          </c:spPr>
          <c:dPt>
            <c:idx val="0"/>
            <c:bubble3D val="0"/>
            <c:spPr>
              <a:solidFill>
                <a:srgbClr val="F05355"/>
              </a:solidFill>
              <a:ln w="19050">
                <a:noFill/>
              </a:ln>
              <a:effectLst/>
            </c:spPr>
            <c:extLst>
              <c:ext xmlns:c16="http://schemas.microsoft.com/office/drawing/2014/chart" uri="{C3380CC4-5D6E-409C-BE32-E72D297353CC}">
                <c16:uniqueId val="{00000001-2034-DF40-B3B2-2F1E9F5F92F2}"/>
              </c:ext>
            </c:extLst>
          </c:dPt>
          <c:dPt>
            <c:idx val="1"/>
            <c:bubble3D val="0"/>
            <c:spPr>
              <a:solidFill>
                <a:srgbClr val="2A3688"/>
              </a:solidFill>
              <a:ln w="19050">
                <a:noFill/>
              </a:ln>
              <a:effectLst/>
            </c:spPr>
            <c:extLst>
              <c:ext xmlns:c16="http://schemas.microsoft.com/office/drawing/2014/chart" uri="{C3380CC4-5D6E-409C-BE32-E72D297353CC}">
                <c16:uniqueId val="{00000001-1971-614D-8D3F-34F00C85DAAA}"/>
              </c:ext>
            </c:extLst>
          </c:dPt>
          <c:cat>
            <c:strRef>
              <c:f>Лист1!$A$2:$A$3</c:f>
              <c:strCache>
                <c:ptCount val="2"/>
                <c:pt idx="0">
                  <c:v>Step1</c:v>
                </c:pt>
                <c:pt idx="1">
                  <c:v>Step2</c:v>
                </c:pt>
              </c:strCache>
            </c:strRef>
          </c:cat>
          <c:val>
            <c:numRef>
              <c:f>Лист1!$B$2:$B$3</c:f>
              <c:numCache>
                <c:formatCode>General</c:formatCode>
                <c:ptCount val="2"/>
                <c:pt idx="0">
                  <c:v>42</c:v>
                </c:pt>
                <c:pt idx="1">
                  <c:v>58</c:v>
                </c:pt>
              </c:numCache>
            </c:numRef>
          </c:val>
          <c:extLst>
            <c:ext xmlns:c16="http://schemas.microsoft.com/office/drawing/2014/chart" uri="{C3380CC4-5D6E-409C-BE32-E72D297353CC}">
              <c16:uniqueId val="{00000000-1971-614D-8D3F-34F00C85DAAA}"/>
            </c:ext>
          </c:extLst>
        </c:ser>
        <c:dLbls>
          <c:showLegendKey val="0"/>
          <c:showVal val="0"/>
          <c:showCatName val="0"/>
          <c:showSerName val="0"/>
          <c:showPercent val="0"/>
          <c:showBubbleSize val="0"/>
          <c:showLeaderLines val="1"/>
        </c:dLbls>
        <c:firstSliceAng val="0"/>
        <c:holeSize val="7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Лист1!$B$1</c:f>
              <c:strCache>
                <c:ptCount val="1"/>
                <c:pt idx="0">
                  <c:v>Sales</c:v>
                </c:pt>
              </c:strCache>
            </c:strRef>
          </c:tx>
          <c:spPr>
            <a:ln>
              <a:noFill/>
            </a:ln>
          </c:spPr>
          <c:dPt>
            <c:idx val="0"/>
            <c:bubble3D val="0"/>
            <c:spPr>
              <a:solidFill>
                <a:srgbClr val="F05355"/>
              </a:solidFill>
              <a:ln w="19050">
                <a:noFill/>
              </a:ln>
              <a:effectLst/>
            </c:spPr>
            <c:extLst>
              <c:ext xmlns:c16="http://schemas.microsoft.com/office/drawing/2014/chart" uri="{C3380CC4-5D6E-409C-BE32-E72D297353CC}">
                <c16:uniqueId val="{00000001-2034-DF40-B3B2-2F1E9F5F92F2}"/>
              </c:ext>
            </c:extLst>
          </c:dPt>
          <c:dPt>
            <c:idx val="1"/>
            <c:bubble3D val="0"/>
            <c:spPr>
              <a:solidFill>
                <a:srgbClr val="00AEEF"/>
              </a:solidFill>
              <a:ln w="19050">
                <a:noFill/>
              </a:ln>
              <a:effectLst/>
            </c:spPr>
            <c:extLst>
              <c:ext xmlns:c16="http://schemas.microsoft.com/office/drawing/2014/chart" uri="{C3380CC4-5D6E-409C-BE32-E72D297353CC}">
                <c16:uniqueId val="{00000001-1971-614D-8D3F-34F00C85DAAA}"/>
              </c:ext>
            </c:extLst>
          </c:dPt>
          <c:dPt>
            <c:idx val="2"/>
            <c:bubble3D val="0"/>
            <c:spPr>
              <a:solidFill>
                <a:srgbClr val="2A3688"/>
              </a:solidFill>
              <a:ln w="19050">
                <a:noFill/>
              </a:ln>
              <a:effectLst/>
            </c:spPr>
            <c:extLst>
              <c:ext xmlns:c16="http://schemas.microsoft.com/office/drawing/2014/chart" uri="{C3380CC4-5D6E-409C-BE32-E72D297353CC}">
                <c16:uniqueId val="{00000001-044B-4E75-A718-98AEC41C8080}"/>
              </c:ext>
            </c:extLst>
          </c:dPt>
          <c:cat>
            <c:strRef>
              <c:f>Лист1!$A$2:$A$4</c:f>
              <c:strCache>
                <c:ptCount val="3"/>
                <c:pt idx="0">
                  <c:v>Step1</c:v>
                </c:pt>
                <c:pt idx="1">
                  <c:v>Step2</c:v>
                </c:pt>
                <c:pt idx="2">
                  <c:v>Step 3</c:v>
                </c:pt>
              </c:strCache>
            </c:strRef>
          </c:cat>
          <c:val>
            <c:numRef>
              <c:f>Лист1!$B$2:$B$4</c:f>
              <c:numCache>
                <c:formatCode>General</c:formatCode>
                <c:ptCount val="3"/>
                <c:pt idx="0">
                  <c:v>53</c:v>
                </c:pt>
                <c:pt idx="1">
                  <c:v>42</c:v>
                </c:pt>
                <c:pt idx="2">
                  <c:v>5</c:v>
                </c:pt>
              </c:numCache>
            </c:numRef>
          </c:val>
          <c:extLst>
            <c:ext xmlns:c16="http://schemas.microsoft.com/office/drawing/2014/chart" uri="{C3380CC4-5D6E-409C-BE32-E72D297353CC}">
              <c16:uniqueId val="{00000000-1971-614D-8D3F-34F00C85DAAA}"/>
            </c:ext>
          </c:extLst>
        </c:ser>
        <c:dLbls>
          <c:showLegendKey val="0"/>
          <c:showVal val="0"/>
          <c:showCatName val="0"/>
          <c:showSerName val="0"/>
          <c:showPercent val="0"/>
          <c:showBubbleSize val="0"/>
          <c:showLeaderLines val="1"/>
        </c:dLbls>
        <c:firstSliceAng val="0"/>
        <c:holeSize val="7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Лист1!$B$1</c:f>
              <c:strCache>
                <c:ptCount val="1"/>
                <c:pt idx="0">
                  <c:v>Sales</c:v>
                </c:pt>
              </c:strCache>
            </c:strRef>
          </c:tx>
          <c:spPr>
            <a:ln>
              <a:noFill/>
            </a:ln>
          </c:spPr>
          <c:dPt>
            <c:idx val="0"/>
            <c:bubble3D val="0"/>
            <c:spPr>
              <a:solidFill>
                <a:srgbClr val="F05355"/>
              </a:solidFill>
              <a:ln w="19050">
                <a:noFill/>
              </a:ln>
              <a:effectLst/>
            </c:spPr>
            <c:extLst>
              <c:ext xmlns:c16="http://schemas.microsoft.com/office/drawing/2014/chart" uri="{C3380CC4-5D6E-409C-BE32-E72D297353CC}">
                <c16:uniqueId val="{00000001-2034-DF40-B3B2-2F1E9F5F92F2}"/>
              </c:ext>
            </c:extLst>
          </c:dPt>
          <c:dPt>
            <c:idx val="1"/>
            <c:bubble3D val="0"/>
            <c:spPr>
              <a:solidFill>
                <a:srgbClr val="00AEEF"/>
              </a:solidFill>
              <a:ln w="19050">
                <a:noFill/>
              </a:ln>
              <a:effectLst/>
            </c:spPr>
            <c:extLst>
              <c:ext xmlns:c16="http://schemas.microsoft.com/office/drawing/2014/chart" uri="{C3380CC4-5D6E-409C-BE32-E72D297353CC}">
                <c16:uniqueId val="{00000001-1971-614D-8D3F-34F00C85DAAA}"/>
              </c:ext>
            </c:extLst>
          </c:dPt>
          <c:dPt>
            <c:idx val="2"/>
            <c:bubble3D val="0"/>
            <c:spPr>
              <a:solidFill>
                <a:srgbClr val="2A3688"/>
              </a:solidFill>
              <a:ln w="19050">
                <a:noFill/>
              </a:ln>
              <a:effectLst/>
            </c:spPr>
            <c:extLst>
              <c:ext xmlns:c16="http://schemas.microsoft.com/office/drawing/2014/chart" uri="{C3380CC4-5D6E-409C-BE32-E72D297353CC}">
                <c16:uniqueId val="{00000005-8493-4C06-AB12-5C52E342A38D}"/>
              </c:ext>
            </c:extLst>
          </c:dPt>
          <c:cat>
            <c:strRef>
              <c:f>Лист1!$A$2:$A$4</c:f>
              <c:strCache>
                <c:ptCount val="3"/>
                <c:pt idx="0">
                  <c:v>Step1</c:v>
                </c:pt>
                <c:pt idx="1">
                  <c:v>Step2</c:v>
                </c:pt>
                <c:pt idx="2">
                  <c:v>Step 3</c:v>
                </c:pt>
              </c:strCache>
            </c:strRef>
          </c:cat>
          <c:val>
            <c:numRef>
              <c:f>Лист1!$B$2:$B$4</c:f>
              <c:numCache>
                <c:formatCode>General</c:formatCode>
                <c:ptCount val="3"/>
                <c:pt idx="0">
                  <c:v>45</c:v>
                </c:pt>
                <c:pt idx="1">
                  <c:v>51</c:v>
                </c:pt>
                <c:pt idx="2">
                  <c:v>4</c:v>
                </c:pt>
              </c:numCache>
            </c:numRef>
          </c:val>
          <c:extLst>
            <c:ext xmlns:c16="http://schemas.microsoft.com/office/drawing/2014/chart" uri="{C3380CC4-5D6E-409C-BE32-E72D297353CC}">
              <c16:uniqueId val="{00000000-1971-614D-8D3F-34F00C85DAAA}"/>
            </c:ext>
          </c:extLst>
        </c:ser>
        <c:dLbls>
          <c:showLegendKey val="0"/>
          <c:showVal val="0"/>
          <c:showCatName val="0"/>
          <c:showSerName val="0"/>
          <c:showPercent val="0"/>
          <c:showBubbleSize val="0"/>
          <c:showLeaderLines val="1"/>
        </c:dLbls>
        <c:firstSliceAng val="0"/>
        <c:holeSize val="7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C213A7-16A5-814C-ACBA-BE16E4DF58EB}"/>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a:defRPr sz="1200">
                <a:latin typeface="Poppins" charset="0"/>
                <a:ea typeface="Poppins" charset="0"/>
                <a:cs typeface="Poppins" charset="0"/>
                <a:sym typeface="Poppins" charset="0"/>
              </a:defRPr>
            </a:lvl1pPr>
          </a:lstStyle>
          <a:p>
            <a:pPr>
              <a:defRPr/>
            </a:pPr>
            <a:endParaRPr lang="en-US" altLang="en-US"/>
          </a:p>
        </p:txBody>
      </p:sp>
      <p:sp>
        <p:nvSpPr>
          <p:cNvPr id="3" name="Date Placeholder 2">
            <a:extLst>
              <a:ext uri="{FF2B5EF4-FFF2-40B4-BE49-F238E27FC236}">
                <a16:creationId xmlns:a16="http://schemas.microsoft.com/office/drawing/2014/main" id="{516422B8-D0B5-C14E-85D3-97F52CA0183B}"/>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a:defRPr sz="1200">
                <a:latin typeface="Poppins" charset="0"/>
                <a:ea typeface="Poppins" charset="0"/>
                <a:cs typeface="Poppins" charset="0"/>
                <a:sym typeface="Poppins" charset="0"/>
              </a:defRPr>
            </a:lvl1pPr>
          </a:lstStyle>
          <a:p>
            <a:pPr>
              <a:defRPr/>
            </a:pPr>
            <a:fld id="{6506F3CE-4AFC-E04A-B157-C99DD4B5DCE1}" type="datetimeFigureOut">
              <a:rPr lang="en-US" altLang="en-US"/>
              <a:pPr>
                <a:defRPr/>
              </a:pPr>
              <a:t>11/10/20</a:t>
            </a:fld>
            <a:endParaRPr lang="en-US" altLang="en-US"/>
          </a:p>
        </p:txBody>
      </p:sp>
      <p:sp>
        <p:nvSpPr>
          <p:cNvPr id="4" name="Footer Placeholder 3">
            <a:extLst>
              <a:ext uri="{FF2B5EF4-FFF2-40B4-BE49-F238E27FC236}">
                <a16:creationId xmlns:a16="http://schemas.microsoft.com/office/drawing/2014/main" id="{CEABF994-FBF7-314B-977A-1FCCA773AEF3}"/>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a:defRPr sz="1200">
                <a:latin typeface="Poppins" charset="0"/>
                <a:ea typeface="Poppins" charset="0"/>
                <a:cs typeface="Poppins" charset="0"/>
                <a:sym typeface="Poppins" charset="0"/>
              </a:defRPr>
            </a:lvl1pPr>
          </a:lstStyle>
          <a:p>
            <a:pPr>
              <a:defRPr/>
            </a:pPr>
            <a:endParaRPr lang="en-US" altLang="en-US"/>
          </a:p>
        </p:txBody>
      </p:sp>
      <p:sp>
        <p:nvSpPr>
          <p:cNvPr id="5" name="Slide Number Placeholder 4">
            <a:extLst>
              <a:ext uri="{FF2B5EF4-FFF2-40B4-BE49-F238E27FC236}">
                <a16:creationId xmlns:a16="http://schemas.microsoft.com/office/drawing/2014/main" id="{E9A33402-169A-3146-B33E-FB0BD903999F}"/>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a:defRPr sz="1200">
                <a:latin typeface="Poppins" charset="0"/>
                <a:ea typeface="Poppins" charset="0"/>
                <a:cs typeface="Poppins" charset="0"/>
                <a:sym typeface="Poppins" charset="0"/>
              </a:defRPr>
            </a:lvl1pPr>
          </a:lstStyle>
          <a:p>
            <a:pPr>
              <a:defRPr/>
            </a:pPr>
            <a:fld id="{1162B24F-99FA-6847-9CAD-D855B933F63E}" type="slidenum">
              <a:rPr lang="en-US" altLang="en-US"/>
              <a:pPr>
                <a:defRPr/>
              </a:pPr>
              <a:t>‹#›</a:t>
            </a:fld>
            <a:endParaRPr lang="en-US" altLang="en-US"/>
          </a:p>
        </p:txBody>
      </p:sp>
    </p:spTree>
    <p:extLst>
      <p:ext uri="{BB962C8B-B14F-4D97-AF65-F5344CB8AC3E}">
        <p14:creationId xmlns:p14="http://schemas.microsoft.com/office/powerpoint/2010/main" val="267332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0355D674-1AE1-6648-AC93-372A81D62FE3}"/>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sp>
      <p:sp>
        <p:nvSpPr>
          <p:cNvPr id="4098" name="Rectangle 2">
            <a:extLst>
              <a:ext uri="{FF2B5EF4-FFF2-40B4-BE49-F238E27FC236}">
                <a16:creationId xmlns:a16="http://schemas.microsoft.com/office/drawing/2014/main" id="{55895CDA-C751-6E41-BB8C-E18260B9A31E}"/>
              </a:ext>
            </a:extLst>
          </p:cNvPr>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x-none" altLang="x-none" noProof="0">
                <a:sym typeface="Helvetica Neue" charset="0"/>
              </a:rPr>
              <a:t>Click to edit Master text styles</a:t>
            </a:r>
          </a:p>
          <a:p>
            <a:pPr lvl="1"/>
            <a:r>
              <a:rPr lang="x-none" altLang="x-none" noProof="0">
                <a:sym typeface="Helvetica Neue" charset="0"/>
              </a:rPr>
              <a:t>Second level</a:t>
            </a:r>
          </a:p>
          <a:p>
            <a:pPr lvl="2"/>
            <a:r>
              <a:rPr lang="x-none" altLang="x-none" noProof="0">
                <a:sym typeface="Helvetica Neue" charset="0"/>
              </a:rPr>
              <a:t>Third level</a:t>
            </a:r>
          </a:p>
          <a:p>
            <a:pPr lvl="3"/>
            <a:r>
              <a:rPr lang="x-none" altLang="x-none" noProof="0">
                <a:sym typeface="Helvetica Neue" charset="0"/>
              </a:rPr>
              <a:t>Fourth level</a:t>
            </a:r>
          </a:p>
          <a:p>
            <a:pPr lvl="4"/>
            <a:r>
              <a:rPr lang="x-none" altLang="x-none" noProof="0">
                <a:sym typeface="Helvetica Neue" charset="0"/>
              </a:rPr>
              <a:t>Fifth level</a:t>
            </a:r>
          </a:p>
        </p:txBody>
      </p:sp>
    </p:spTree>
    <p:extLst>
      <p:ext uri="{BB962C8B-B14F-4D97-AF65-F5344CB8AC3E}">
        <p14:creationId xmlns:p14="http://schemas.microsoft.com/office/powerpoint/2010/main" val="412727388"/>
      </p:ext>
    </p:extLst>
  </p:cSld>
  <p:clrMap bg1="lt1" tx1="dk1" bg2="lt2" tx2="dk2" accent1="accent1" accent2="accent2" accent3="accent3" accent4="accent4" accent5="accent5" accent6="accent6" hlink="hlink" folHlink="folHlink"/>
  <p:notesStyle>
    <a:lvl1pPr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panose="02000503000000020004" pitchFamily="2" charset="0"/>
      </a:defRPr>
    </a:lvl1pPr>
    <a:lvl2pPr indent="2286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panose="02000503000000020004" pitchFamily="2" charset="0"/>
      </a:defRPr>
    </a:lvl2pPr>
    <a:lvl3pPr indent="4572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panose="02000503000000020004" pitchFamily="2" charset="0"/>
      </a:defRPr>
    </a:lvl3pPr>
    <a:lvl4pPr indent="6858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panose="02000503000000020004" pitchFamily="2" charset="0"/>
      </a:defRPr>
    </a:lvl4pPr>
    <a:lvl5pPr indent="9144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panose="02000503000000020004"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LW</a:t>
            </a:r>
          </a:p>
        </p:txBody>
      </p:sp>
    </p:spTree>
    <p:extLst>
      <p:ext uri="{BB962C8B-B14F-4D97-AF65-F5344CB8AC3E}">
        <p14:creationId xmlns:p14="http://schemas.microsoft.com/office/powerpoint/2010/main" val="779069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MC</a:t>
            </a:r>
          </a:p>
        </p:txBody>
      </p:sp>
    </p:spTree>
    <p:extLst>
      <p:ext uri="{BB962C8B-B14F-4D97-AF65-F5344CB8AC3E}">
        <p14:creationId xmlns:p14="http://schemas.microsoft.com/office/powerpoint/2010/main" val="4104447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MC</a:t>
            </a:r>
          </a:p>
        </p:txBody>
      </p:sp>
    </p:spTree>
    <p:extLst>
      <p:ext uri="{BB962C8B-B14F-4D97-AF65-F5344CB8AC3E}">
        <p14:creationId xmlns:p14="http://schemas.microsoft.com/office/powerpoint/2010/main" val="1236379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MC</a:t>
            </a:r>
          </a:p>
        </p:txBody>
      </p:sp>
    </p:spTree>
    <p:extLst>
      <p:ext uri="{BB962C8B-B14F-4D97-AF65-F5344CB8AC3E}">
        <p14:creationId xmlns:p14="http://schemas.microsoft.com/office/powerpoint/2010/main" val="1820459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17000"/>
              </a:lnSpc>
              <a:spcBef>
                <a:spcPct val="0"/>
              </a:spcBef>
              <a:spcAft>
                <a:spcPct val="0"/>
              </a:spcAft>
              <a:buClrTx/>
              <a:buSzTx/>
              <a:buFontTx/>
              <a:buNone/>
              <a:tabLst/>
              <a:defRPr/>
            </a:pPr>
            <a:r>
              <a:rPr lang="en-US" dirty="0"/>
              <a:t>MC</a:t>
            </a:r>
          </a:p>
          <a:p>
            <a:endParaRPr lang="en-US" dirty="0"/>
          </a:p>
        </p:txBody>
      </p:sp>
    </p:spTree>
    <p:extLst>
      <p:ext uri="{BB962C8B-B14F-4D97-AF65-F5344CB8AC3E}">
        <p14:creationId xmlns:p14="http://schemas.microsoft.com/office/powerpoint/2010/main" val="3426165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PP</a:t>
            </a:r>
          </a:p>
        </p:txBody>
      </p:sp>
    </p:spTree>
    <p:extLst>
      <p:ext uri="{BB962C8B-B14F-4D97-AF65-F5344CB8AC3E}">
        <p14:creationId xmlns:p14="http://schemas.microsoft.com/office/powerpoint/2010/main" val="653789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PP</a:t>
            </a:r>
          </a:p>
        </p:txBody>
      </p:sp>
    </p:spTree>
    <p:extLst>
      <p:ext uri="{BB962C8B-B14F-4D97-AF65-F5344CB8AC3E}">
        <p14:creationId xmlns:p14="http://schemas.microsoft.com/office/powerpoint/2010/main" val="3504190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PP</a:t>
            </a:r>
          </a:p>
        </p:txBody>
      </p:sp>
    </p:spTree>
    <p:extLst>
      <p:ext uri="{BB962C8B-B14F-4D97-AF65-F5344CB8AC3E}">
        <p14:creationId xmlns:p14="http://schemas.microsoft.com/office/powerpoint/2010/main" val="1423005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LW</a:t>
            </a:r>
          </a:p>
        </p:txBody>
      </p:sp>
    </p:spTree>
    <p:extLst>
      <p:ext uri="{BB962C8B-B14F-4D97-AF65-F5344CB8AC3E}">
        <p14:creationId xmlns:p14="http://schemas.microsoft.com/office/powerpoint/2010/main" val="3685043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MC</a:t>
            </a:r>
          </a:p>
          <a:p>
            <a:endParaRPr lang="en-US" dirty="0"/>
          </a:p>
        </p:txBody>
      </p:sp>
    </p:spTree>
    <p:extLst>
      <p:ext uri="{BB962C8B-B14F-4D97-AF65-F5344CB8AC3E}">
        <p14:creationId xmlns:p14="http://schemas.microsoft.com/office/powerpoint/2010/main" val="3545365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571500" indent="-571500" eaLnBrk="1">
              <a:buFont typeface="Arial" panose="020B0604020202020204" pitchFamily="34" charset="0"/>
              <a:buChar char="•"/>
              <a:defRPr/>
            </a:pPr>
            <a:r>
              <a:rPr lang="en-US" altLang="x-none" sz="2400"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rPr>
              <a:t>Digital experience</a:t>
            </a:r>
          </a:p>
          <a:p>
            <a:pPr marL="571500" indent="-571500" eaLnBrk="1">
              <a:buFont typeface="Arial" panose="020B0604020202020204" pitchFamily="34" charset="0"/>
              <a:buChar char="•"/>
              <a:defRPr/>
            </a:pPr>
            <a:r>
              <a:rPr lang="en-US" altLang="x-none" sz="2400"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rPr>
              <a:t>Mobile-friendly designed to drive volunteer &amp; agency engagement</a:t>
            </a:r>
          </a:p>
          <a:p>
            <a:pPr marL="571500" indent="-571500" eaLnBrk="1">
              <a:buFont typeface="Arial" panose="020B0604020202020204" pitchFamily="34" charset="0"/>
              <a:buChar char="•"/>
              <a:defRPr/>
            </a:pPr>
            <a:r>
              <a:rPr lang="en-US" altLang="x-none" sz="2400"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rPr>
              <a:t>Enables CBOs to easily promote volunteer opportunities, in-kind needs, and special events using a familiar social environment</a:t>
            </a:r>
          </a:p>
          <a:p>
            <a:pPr marL="571500" indent="-571500" eaLnBrk="1">
              <a:buFont typeface="Arial" panose="020B0604020202020204" pitchFamily="34" charset="0"/>
              <a:buChar char="•"/>
              <a:defRPr/>
            </a:pPr>
            <a:r>
              <a:rPr lang="en-US" altLang="x-none" sz="2400"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rPr>
              <a:t>Allows community members to browse existing needs and registered for service opportunities that align with their passions</a:t>
            </a:r>
          </a:p>
          <a:p>
            <a:pPr marL="571500" indent="-571500" eaLnBrk="1">
              <a:buFont typeface="Arial" panose="020B0604020202020204" pitchFamily="34" charset="0"/>
              <a:buChar char="•"/>
              <a:defRPr/>
            </a:pPr>
            <a:r>
              <a:rPr lang="en-US" altLang="x-none" sz="2400"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rPr>
              <a:t>Builds a database of volunteers &amp; provides tools to easily community and engage with volunteer in a targeted way</a:t>
            </a:r>
          </a:p>
          <a:p>
            <a:pPr marL="571500" indent="-571500" eaLnBrk="1">
              <a:buFont typeface="Arial" panose="020B0604020202020204" pitchFamily="34" charset="0"/>
              <a:buChar char="•"/>
              <a:defRPr/>
            </a:pPr>
            <a:r>
              <a:rPr lang="en-US" altLang="x-none" sz="2400"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rPr>
              <a:t>Generates reports on all volunteer data to capture useful info on the impact of volunteerism </a:t>
            </a:r>
          </a:p>
          <a:p>
            <a:pPr marL="571500" indent="-571500" eaLnBrk="1">
              <a:buFont typeface="Arial" panose="020B0604020202020204" pitchFamily="34" charset="0"/>
              <a:buChar char="•"/>
              <a:defRPr/>
            </a:pPr>
            <a:r>
              <a:rPr lang="en-US" altLang="x-none" sz="2400"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rPr>
              <a:t>Creates a volunteer resume that summaries each volunteer’s efforts within the community</a:t>
            </a:r>
          </a:p>
          <a:p>
            <a:pPr marL="571500" indent="-571500" eaLnBrk="1">
              <a:buFont typeface="Arial" panose="020B0604020202020204" pitchFamily="34" charset="0"/>
              <a:buChar char="•"/>
              <a:defRPr/>
            </a:pPr>
            <a:r>
              <a:rPr lang="en-US" altLang="x-none" sz="2400"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rPr>
              <a:t>Provides a community calendar that display events and needs</a:t>
            </a:r>
          </a:p>
          <a:p>
            <a:pPr marL="571500" indent="-571500" eaLnBrk="1">
              <a:buFont typeface="Arial" panose="020B0604020202020204" pitchFamily="34" charset="0"/>
              <a:buChar char="•"/>
              <a:defRPr/>
            </a:pPr>
            <a:r>
              <a:rPr lang="en-US" altLang="x-none" sz="2400"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rPr>
              <a:t>Social media integration of listed needs and volunteer responses to increase channels of communication</a:t>
            </a:r>
          </a:p>
          <a:p>
            <a:pPr marL="571500" indent="-571500" eaLnBrk="1">
              <a:buFont typeface="Arial" panose="020B0604020202020204" pitchFamily="34" charset="0"/>
              <a:buChar char="•"/>
              <a:defRPr/>
            </a:pPr>
            <a:r>
              <a:rPr lang="en-US" altLang="x-none" sz="2400"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rPr>
              <a:t>Provides a customizable dashboard that reflects our branding and features spotlights on specific content</a:t>
            </a:r>
            <a:endParaRPr lang="x-none" altLang="x-none" sz="240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endParaRPr>
          </a:p>
          <a:p>
            <a:pPr marL="571500" indent="-571500" eaLnBrk="1">
              <a:buFont typeface="Arial" panose="020B0604020202020204" pitchFamily="34" charset="0"/>
              <a:buChar char="•"/>
              <a:defRPr/>
            </a:pPr>
            <a:endParaRPr lang="en-US" altLang="x-none" sz="2400"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endParaRPr>
          </a:p>
          <a:p>
            <a:endParaRPr lang="en-US" dirty="0"/>
          </a:p>
        </p:txBody>
      </p:sp>
    </p:spTree>
    <p:extLst>
      <p:ext uri="{BB962C8B-B14F-4D97-AF65-F5344CB8AC3E}">
        <p14:creationId xmlns:p14="http://schemas.microsoft.com/office/powerpoint/2010/main" val="3649046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LW</a:t>
            </a:r>
          </a:p>
        </p:txBody>
      </p:sp>
    </p:spTree>
    <p:extLst>
      <p:ext uri="{BB962C8B-B14F-4D97-AF65-F5344CB8AC3E}">
        <p14:creationId xmlns:p14="http://schemas.microsoft.com/office/powerpoint/2010/main" val="1626920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MC</a:t>
            </a:r>
          </a:p>
        </p:txBody>
      </p:sp>
    </p:spTree>
    <p:extLst>
      <p:ext uri="{BB962C8B-B14F-4D97-AF65-F5344CB8AC3E}">
        <p14:creationId xmlns:p14="http://schemas.microsoft.com/office/powerpoint/2010/main" val="13716821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LW Highlight</a:t>
            </a:r>
            <a:r>
              <a:rPr lang="en-US" baseline="0" dirty="0"/>
              <a:t> </a:t>
            </a:r>
            <a:r>
              <a:rPr lang="en-US" baseline="0" dirty="0" err="1"/>
              <a:t>Korin’s</a:t>
            </a:r>
            <a:r>
              <a:rPr lang="en-US" baseline="0" dirty="0"/>
              <a:t> new title?</a:t>
            </a:r>
            <a:endParaRPr lang="en-US" dirty="0"/>
          </a:p>
        </p:txBody>
      </p:sp>
    </p:spTree>
    <p:extLst>
      <p:ext uri="{BB962C8B-B14F-4D97-AF65-F5344CB8AC3E}">
        <p14:creationId xmlns:p14="http://schemas.microsoft.com/office/powerpoint/2010/main" val="1752749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MC</a:t>
            </a:r>
          </a:p>
        </p:txBody>
      </p:sp>
    </p:spTree>
    <p:extLst>
      <p:ext uri="{BB962C8B-B14F-4D97-AF65-F5344CB8AC3E}">
        <p14:creationId xmlns:p14="http://schemas.microsoft.com/office/powerpoint/2010/main" val="1354885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LW</a:t>
            </a:r>
          </a:p>
        </p:txBody>
      </p:sp>
    </p:spTree>
    <p:extLst>
      <p:ext uri="{BB962C8B-B14F-4D97-AF65-F5344CB8AC3E}">
        <p14:creationId xmlns:p14="http://schemas.microsoft.com/office/powerpoint/2010/main" val="3454879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LW</a:t>
            </a:r>
          </a:p>
        </p:txBody>
      </p:sp>
    </p:spTree>
    <p:extLst>
      <p:ext uri="{BB962C8B-B14F-4D97-AF65-F5344CB8AC3E}">
        <p14:creationId xmlns:p14="http://schemas.microsoft.com/office/powerpoint/2010/main" val="25661196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LW</a:t>
            </a:r>
          </a:p>
        </p:txBody>
      </p:sp>
    </p:spTree>
    <p:extLst>
      <p:ext uri="{BB962C8B-B14F-4D97-AF65-F5344CB8AC3E}">
        <p14:creationId xmlns:p14="http://schemas.microsoft.com/office/powerpoint/2010/main" val="1330596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LW</a:t>
            </a:r>
          </a:p>
        </p:txBody>
      </p:sp>
    </p:spTree>
    <p:extLst>
      <p:ext uri="{BB962C8B-B14F-4D97-AF65-F5344CB8AC3E}">
        <p14:creationId xmlns:p14="http://schemas.microsoft.com/office/powerpoint/2010/main" val="16702981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MC</a:t>
            </a:r>
          </a:p>
        </p:txBody>
      </p:sp>
    </p:spTree>
    <p:extLst>
      <p:ext uri="{BB962C8B-B14F-4D97-AF65-F5344CB8AC3E}">
        <p14:creationId xmlns:p14="http://schemas.microsoft.com/office/powerpoint/2010/main" val="14096192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MC</a:t>
            </a:r>
          </a:p>
        </p:txBody>
      </p:sp>
    </p:spTree>
    <p:extLst>
      <p:ext uri="{BB962C8B-B14F-4D97-AF65-F5344CB8AC3E}">
        <p14:creationId xmlns:p14="http://schemas.microsoft.com/office/powerpoint/2010/main" val="2690795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LW</a:t>
            </a:r>
          </a:p>
        </p:txBody>
      </p:sp>
    </p:spTree>
    <p:extLst>
      <p:ext uri="{BB962C8B-B14F-4D97-AF65-F5344CB8AC3E}">
        <p14:creationId xmlns:p14="http://schemas.microsoft.com/office/powerpoint/2010/main" val="2394179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LM</a:t>
            </a:r>
          </a:p>
        </p:txBody>
      </p:sp>
    </p:spTree>
    <p:extLst>
      <p:ext uri="{BB962C8B-B14F-4D97-AF65-F5344CB8AC3E}">
        <p14:creationId xmlns:p14="http://schemas.microsoft.com/office/powerpoint/2010/main" val="3113930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PP</a:t>
            </a:r>
          </a:p>
        </p:txBody>
      </p:sp>
    </p:spTree>
    <p:extLst>
      <p:ext uri="{BB962C8B-B14F-4D97-AF65-F5344CB8AC3E}">
        <p14:creationId xmlns:p14="http://schemas.microsoft.com/office/powerpoint/2010/main" val="41975441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PP</a:t>
            </a:r>
          </a:p>
        </p:txBody>
      </p:sp>
    </p:spTree>
    <p:extLst>
      <p:ext uri="{BB962C8B-B14F-4D97-AF65-F5344CB8AC3E}">
        <p14:creationId xmlns:p14="http://schemas.microsoft.com/office/powerpoint/2010/main" val="32483431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PP</a:t>
            </a:r>
          </a:p>
        </p:txBody>
      </p:sp>
    </p:spTree>
    <p:extLst>
      <p:ext uri="{BB962C8B-B14F-4D97-AF65-F5344CB8AC3E}">
        <p14:creationId xmlns:p14="http://schemas.microsoft.com/office/powerpoint/2010/main" val="5013715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LW</a:t>
            </a:r>
          </a:p>
        </p:txBody>
      </p:sp>
    </p:spTree>
    <p:extLst>
      <p:ext uri="{BB962C8B-B14F-4D97-AF65-F5344CB8AC3E}">
        <p14:creationId xmlns:p14="http://schemas.microsoft.com/office/powerpoint/2010/main" val="3966220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17000"/>
              </a:lnSpc>
              <a:spcBef>
                <a:spcPct val="0"/>
              </a:spcBef>
              <a:spcAft>
                <a:spcPct val="0"/>
              </a:spcAft>
              <a:buClrTx/>
              <a:buSzTx/>
              <a:buFontTx/>
              <a:buNone/>
              <a:tabLst/>
              <a:defRPr/>
            </a:pPr>
            <a:r>
              <a:rPr lang="en-US" dirty="0"/>
              <a:t>LM</a:t>
            </a:r>
          </a:p>
          <a:p>
            <a:endParaRPr lang="en-US" dirty="0"/>
          </a:p>
        </p:txBody>
      </p:sp>
    </p:spTree>
    <p:extLst>
      <p:ext uri="{BB962C8B-B14F-4D97-AF65-F5344CB8AC3E}">
        <p14:creationId xmlns:p14="http://schemas.microsoft.com/office/powerpoint/2010/main" val="1150506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17000"/>
              </a:lnSpc>
              <a:spcBef>
                <a:spcPct val="0"/>
              </a:spcBef>
              <a:spcAft>
                <a:spcPct val="0"/>
              </a:spcAft>
              <a:buClrTx/>
              <a:buSzTx/>
              <a:buFontTx/>
              <a:buNone/>
              <a:tabLst/>
              <a:defRPr/>
            </a:pPr>
            <a:r>
              <a:rPr lang="en-US" dirty="0"/>
              <a:t>LM</a:t>
            </a:r>
          </a:p>
          <a:p>
            <a:endParaRPr lang="en-US" dirty="0"/>
          </a:p>
        </p:txBody>
      </p:sp>
    </p:spTree>
    <p:extLst>
      <p:ext uri="{BB962C8B-B14F-4D97-AF65-F5344CB8AC3E}">
        <p14:creationId xmlns:p14="http://schemas.microsoft.com/office/powerpoint/2010/main" val="3566969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17000"/>
              </a:lnSpc>
              <a:spcBef>
                <a:spcPct val="0"/>
              </a:spcBef>
              <a:spcAft>
                <a:spcPct val="0"/>
              </a:spcAft>
              <a:buClrTx/>
              <a:buSzTx/>
              <a:buFontTx/>
              <a:buNone/>
              <a:tabLst/>
              <a:defRPr/>
            </a:pPr>
            <a:r>
              <a:rPr lang="en-US" dirty="0"/>
              <a:t>LM</a:t>
            </a:r>
          </a:p>
          <a:p>
            <a:endParaRPr lang="en-US" dirty="0"/>
          </a:p>
        </p:txBody>
      </p:sp>
    </p:spTree>
    <p:extLst>
      <p:ext uri="{BB962C8B-B14F-4D97-AF65-F5344CB8AC3E}">
        <p14:creationId xmlns:p14="http://schemas.microsoft.com/office/powerpoint/2010/main" val="313639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PP </a:t>
            </a:r>
          </a:p>
          <a:p>
            <a:r>
              <a:rPr lang="en-US" dirty="0"/>
              <a:t> </a:t>
            </a:r>
          </a:p>
          <a:p>
            <a:r>
              <a:rPr lang="en-US" dirty="0"/>
              <a:t>Adding PFAP. Sexual Harassment,</a:t>
            </a:r>
            <a:r>
              <a:rPr lang="en-US" baseline="0" dirty="0"/>
              <a:t> CPR, substance abuse – add from google sheet.****  Future DEI stuff. Looking forward – more supportive services described in survey </a:t>
            </a:r>
            <a:endParaRPr lang="en-US" dirty="0"/>
          </a:p>
        </p:txBody>
      </p:sp>
    </p:spTree>
    <p:extLst>
      <p:ext uri="{BB962C8B-B14F-4D97-AF65-F5344CB8AC3E}">
        <p14:creationId xmlns:p14="http://schemas.microsoft.com/office/powerpoint/2010/main" val="3743776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PP</a:t>
            </a:r>
          </a:p>
        </p:txBody>
      </p:sp>
    </p:spTree>
    <p:extLst>
      <p:ext uri="{BB962C8B-B14F-4D97-AF65-F5344CB8AC3E}">
        <p14:creationId xmlns:p14="http://schemas.microsoft.com/office/powerpoint/2010/main" val="4225967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LW</a:t>
            </a:r>
          </a:p>
        </p:txBody>
      </p:sp>
    </p:spTree>
    <p:extLst>
      <p:ext uri="{BB962C8B-B14F-4D97-AF65-F5344CB8AC3E}">
        <p14:creationId xmlns:p14="http://schemas.microsoft.com/office/powerpoint/2010/main" val="15987466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71713" y="1729334"/>
            <a:ext cx="19504148" cy="2178050"/>
          </a:xfrm>
        </p:spPr>
        <p:txBody>
          <a:bodyPr/>
          <a:lstStyle>
            <a:lvl1pPr>
              <a:lnSpc>
                <a:spcPct val="100000"/>
              </a:lnSpc>
              <a:defRPr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3" name="Content Placeholder 2"/>
          <p:cNvSpPr>
            <a:spLocks noGrp="1"/>
          </p:cNvSpPr>
          <p:nvPr>
            <p:ph idx="1"/>
          </p:nvPr>
        </p:nvSpPr>
        <p:spPr>
          <a:xfrm>
            <a:off x="2271713" y="4121696"/>
            <a:ext cx="20477162" cy="7019925"/>
          </a:xfrm>
        </p:spPr>
        <p:txBody>
          <a:bodyPr/>
          <a:lstStyle>
            <a:lvl1pPr algn="just">
              <a:lnSpc>
                <a:spcPct val="180000"/>
              </a:lnSpc>
              <a:defRPr sz="2200">
                <a:latin typeface="Roboto" panose="02000000000000000000" pitchFamily="2" charset="0"/>
                <a:ea typeface="Roboto" panose="02000000000000000000" pitchFamily="2" charset="0"/>
              </a:defRPr>
            </a:lvl1pPr>
            <a:lvl2pPr algn="just">
              <a:lnSpc>
                <a:spcPct val="180000"/>
              </a:lnSpc>
              <a:defRPr sz="2200">
                <a:latin typeface="Roboto" panose="02000000000000000000" pitchFamily="2" charset="0"/>
                <a:ea typeface="Roboto" panose="02000000000000000000" pitchFamily="2" charset="0"/>
              </a:defRPr>
            </a:lvl2pPr>
            <a:lvl3pPr algn="just">
              <a:lnSpc>
                <a:spcPct val="180000"/>
              </a:lnSpc>
              <a:defRPr sz="2200">
                <a:latin typeface="Roboto" panose="02000000000000000000" pitchFamily="2" charset="0"/>
                <a:ea typeface="Roboto" panose="02000000000000000000" pitchFamily="2" charset="0"/>
              </a:defRPr>
            </a:lvl3pPr>
            <a:lvl4pPr algn="just">
              <a:lnSpc>
                <a:spcPct val="180000"/>
              </a:lnSpc>
              <a:defRPr sz="2200">
                <a:latin typeface="Roboto" panose="02000000000000000000" pitchFamily="2" charset="0"/>
                <a:ea typeface="Roboto" panose="02000000000000000000" pitchFamily="2" charset="0"/>
              </a:defRPr>
            </a:lvl4pPr>
            <a:lvl5pPr algn="just">
              <a:lnSpc>
                <a:spcPct val="180000"/>
              </a:lnSpc>
              <a:defRPr sz="2200">
                <a:latin typeface="Roboto" panose="02000000000000000000" pitchFamily="2" charset="0"/>
                <a:ea typeface="Roboto" panose="02000000000000000000" pitchFamily="2"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a:extLst>
              <a:ext uri="{FF2B5EF4-FFF2-40B4-BE49-F238E27FC236}">
                <a16:creationId xmlns:a16="http://schemas.microsoft.com/office/drawing/2014/main" id="{5C9B225B-3901-6140-A5EE-FAA1C8352FAD}"/>
              </a:ext>
            </a:extLst>
          </p:cNvPr>
          <p:cNvSpPr>
            <a:spLocks noGrp="1"/>
          </p:cNvSpPr>
          <p:nvPr>
            <p:ph type="sldNum" sz="quarter" idx="10"/>
          </p:nvPr>
        </p:nvSpPr>
        <p:spPr>
          <a:xfrm>
            <a:off x="2254896" y="11779379"/>
            <a:ext cx="895350" cy="482600"/>
          </a:xfrm>
          <a:prstGeom prst="rect">
            <a:avLst/>
          </a:prstGeom>
        </p:spPr>
        <p:txBody>
          <a:bodyPr/>
          <a:lstStyle>
            <a:lvl1pPr>
              <a:defRPr b="0" i="0">
                <a:solidFill>
                  <a:schemeClr val="bg2"/>
                </a:solidFill>
                <a:latin typeface="Roboto" panose="02000000000000000000" pitchFamily="2" charset="0"/>
                <a:ea typeface="Roboto" panose="02000000000000000000" pitchFamily="2" charset="0"/>
                <a:cs typeface="Roboto" panose="02000000000000000000" pitchFamily="2" charset="0"/>
                <a:sym typeface="Poppins" charset="0"/>
              </a:defRPr>
            </a:lvl1pPr>
          </a:lstStyle>
          <a:p>
            <a:pPr>
              <a:defRPr/>
            </a:pPr>
            <a:fld id="{DABADFED-6601-3E43-B8D3-9E990608F740}" type="slidenum">
              <a:rPr lang="x-none" altLang="x-none"/>
              <a:pPr>
                <a:defRPr/>
              </a:pPr>
              <a:t>‹#›</a:t>
            </a:fld>
            <a:endParaRPr lang="x-none" altLang="x-none"/>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56896" y="11106472"/>
            <a:ext cx="2524852" cy="1828414"/>
          </a:xfrm>
          <a:prstGeom prst="rect">
            <a:avLst/>
          </a:prstGeom>
        </p:spPr>
      </p:pic>
    </p:spTree>
    <p:extLst>
      <p:ext uri="{BB962C8B-B14F-4D97-AF65-F5344CB8AC3E}">
        <p14:creationId xmlns:p14="http://schemas.microsoft.com/office/powerpoint/2010/main" val="4075353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460864" y="1008282"/>
            <a:ext cx="5113337" cy="5111750"/>
          </a:xfrm>
          <a:solidFill>
            <a:schemeClr val="tx2"/>
          </a:solidFill>
        </p:spPr>
        <p:txBody>
          <a:bodyPr/>
          <a:lstStyle/>
          <a:p>
            <a:pPr lvl="0"/>
            <a:endParaRPr lang="en-US" noProof="0">
              <a:sym typeface="Poppins" charset="0"/>
            </a:endParaRPr>
          </a:p>
        </p:txBody>
      </p:sp>
      <p:sp>
        <p:nvSpPr>
          <p:cNvPr id="10" name="Picture Placeholder 4"/>
          <p:cNvSpPr>
            <a:spLocks noGrp="1"/>
          </p:cNvSpPr>
          <p:nvPr>
            <p:ph type="pic" sz="quarter" idx="12"/>
          </p:nvPr>
        </p:nvSpPr>
        <p:spPr>
          <a:xfrm>
            <a:off x="6863408" y="1008282"/>
            <a:ext cx="5113337" cy="5111750"/>
          </a:xfrm>
          <a:solidFill>
            <a:schemeClr val="tx2"/>
          </a:solidFill>
        </p:spPr>
        <p:txBody>
          <a:bodyPr/>
          <a:lstStyle/>
          <a:p>
            <a:pPr lvl="0"/>
            <a:endParaRPr lang="en-US" noProof="0">
              <a:sym typeface="Poppins" charset="0"/>
            </a:endParaRPr>
          </a:p>
        </p:txBody>
      </p:sp>
      <p:sp>
        <p:nvSpPr>
          <p:cNvPr id="11" name="Picture Placeholder 4"/>
          <p:cNvSpPr>
            <a:spLocks noGrp="1"/>
          </p:cNvSpPr>
          <p:nvPr>
            <p:ph type="pic" sz="quarter" idx="13"/>
          </p:nvPr>
        </p:nvSpPr>
        <p:spPr>
          <a:xfrm>
            <a:off x="12265952" y="1008282"/>
            <a:ext cx="5113337" cy="5111750"/>
          </a:xfrm>
          <a:solidFill>
            <a:schemeClr val="tx2"/>
          </a:solidFill>
        </p:spPr>
        <p:txBody>
          <a:bodyPr/>
          <a:lstStyle/>
          <a:p>
            <a:pPr lvl="0"/>
            <a:endParaRPr lang="en-US" noProof="0">
              <a:sym typeface="Poppins" charset="0"/>
            </a:endParaRPr>
          </a:p>
        </p:txBody>
      </p:sp>
      <p:sp>
        <p:nvSpPr>
          <p:cNvPr id="12" name="Picture Placeholder 4"/>
          <p:cNvSpPr>
            <a:spLocks noGrp="1"/>
          </p:cNvSpPr>
          <p:nvPr>
            <p:ph type="pic" sz="quarter" idx="14"/>
          </p:nvPr>
        </p:nvSpPr>
        <p:spPr>
          <a:xfrm>
            <a:off x="17668497" y="1008282"/>
            <a:ext cx="5113337" cy="5111750"/>
          </a:xfrm>
          <a:solidFill>
            <a:schemeClr val="tx2"/>
          </a:solidFill>
        </p:spPr>
        <p:txBody>
          <a:bodyPr/>
          <a:lstStyle/>
          <a:p>
            <a:pPr lvl="0"/>
            <a:endParaRPr lang="en-US" noProof="0">
              <a:sym typeface="Poppins" charset="0"/>
            </a:endParaRPr>
          </a:p>
        </p:txBody>
      </p:sp>
      <p:sp>
        <p:nvSpPr>
          <p:cNvPr id="13" name="Picture Placeholder 4"/>
          <p:cNvSpPr>
            <a:spLocks noGrp="1"/>
          </p:cNvSpPr>
          <p:nvPr>
            <p:ph type="pic" sz="quarter" idx="15"/>
          </p:nvPr>
        </p:nvSpPr>
        <p:spPr>
          <a:xfrm>
            <a:off x="1460864" y="6497960"/>
            <a:ext cx="5113337" cy="5111750"/>
          </a:xfrm>
          <a:solidFill>
            <a:schemeClr val="tx2"/>
          </a:solidFill>
        </p:spPr>
        <p:txBody>
          <a:bodyPr/>
          <a:lstStyle/>
          <a:p>
            <a:pPr lvl="0"/>
            <a:endParaRPr lang="en-US" noProof="0">
              <a:sym typeface="Poppins" charset="0"/>
            </a:endParaRPr>
          </a:p>
        </p:txBody>
      </p:sp>
      <p:sp>
        <p:nvSpPr>
          <p:cNvPr id="14" name="Picture Placeholder 4"/>
          <p:cNvSpPr>
            <a:spLocks noGrp="1"/>
          </p:cNvSpPr>
          <p:nvPr>
            <p:ph type="pic" sz="quarter" idx="16"/>
          </p:nvPr>
        </p:nvSpPr>
        <p:spPr>
          <a:xfrm>
            <a:off x="6863408" y="6497960"/>
            <a:ext cx="5113337" cy="5111750"/>
          </a:xfrm>
          <a:solidFill>
            <a:schemeClr val="tx2"/>
          </a:solidFill>
        </p:spPr>
        <p:txBody>
          <a:bodyPr/>
          <a:lstStyle/>
          <a:p>
            <a:pPr lvl="0"/>
            <a:endParaRPr lang="en-US" noProof="0">
              <a:sym typeface="Poppins" charset="0"/>
            </a:endParaRPr>
          </a:p>
        </p:txBody>
      </p:sp>
      <p:sp>
        <p:nvSpPr>
          <p:cNvPr id="15" name="Picture Placeholder 4"/>
          <p:cNvSpPr>
            <a:spLocks noGrp="1"/>
          </p:cNvSpPr>
          <p:nvPr>
            <p:ph type="pic" sz="quarter" idx="17"/>
          </p:nvPr>
        </p:nvSpPr>
        <p:spPr>
          <a:xfrm>
            <a:off x="12265952" y="6497960"/>
            <a:ext cx="5113337" cy="5111750"/>
          </a:xfrm>
          <a:solidFill>
            <a:schemeClr val="tx2"/>
          </a:solidFill>
        </p:spPr>
        <p:txBody>
          <a:bodyPr/>
          <a:lstStyle/>
          <a:p>
            <a:pPr lvl="0"/>
            <a:endParaRPr lang="en-US" noProof="0">
              <a:sym typeface="Poppins" charset="0"/>
            </a:endParaRPr>
          </a:p>
        </p:txBody>
      </p:sp>
      <p:sp>
        <p:nvSpPr>
          <p:cNvPr id="16" name="Picture Placeholder 4"/>
          <p:cNvSpPr>
            <a:spLocks noGrp="1"/>
          </p:cNvSpPr>
          <p:nvPr>
            <p:ph type="pic" sz="quarter" idx="18"/>
          </p:nvPr>
        </p:nvSpPr>
        <p:spPr>
          <a:xfrm>
            <a:off x="17668497" y="6497960"/>
            <a:ext cx="5113337" cy="5111750"/>
          </a:xfrm>
          <a:solidFill>
            <a:schemeClr val="tx2"/>
          </a:solidFill>
        </p:spPr>
        <p:txBody>
          <a:bodyPr/>
          <a:lstStyle/>
          <a:p>
            <a:pPr lvl="0"/>
            <a:endParaRPr lang="en-US" noProof="0">
              <a:sym typeface="Poppins" charset="0"/>
            </a:endParaRP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56896" y="11106472"/>
            <a:ext cx="2524852" cy="1828414"/>
          </a:xfrm>
          <a:prstGeom prst="rect">
            <a:avLst/>
          </a:prstGeom>
        </p:spPr>
      </p:pic>
    </p:spTree>
    <p:extLst>
      <p:ext uri="{BB962C8B-B14F-4D97-AF65-F5344CB8AC3E}">
        <p14:creationId xmlns:p14="http://schemas.microsoft.com/office/powerpoint/2010/main" val="624077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460864" y="1008282"/>
            <a:ext cx="5113337" cy="5111750"/>
          </a:xfrm>
          <a:solidFill>
            <a:schemeClr val="tx2"/>
          </a:solidFill>
        </p:spPr>
        <p:txBody>
          <a:bodyPr/>
          <a:lstStyle/>
          <a:p>
            <a:pPr lvl="0"/>
            <a:endParaRPr lang="en-US" noProof="0">
              <a:sym typeface="Poppins" charset="0"/>
            </a:endParaRPr>
          </a:p>
        </p:txBody>
      </p:sp>
      <p:sp>
        <p:nvSpPr>
          <p:cNvPr id="10" name="Picture Placeholder 4"/>
          <p:cNvSpPr>
            <a:spLocks noGrp="1"/>
          </p:cNvSpPr>
          <p:nvPr>
            <p:ph type="pic" sz="quarter" idx="12"/>
          </p:nvPr>
        </p:nvSpPr>
        <p:spPr>
          <a:xfrm>
            <a:off x="6863408" y="1008282"/>
            <a:ext cx="5113337" cy="5111750"/>
          </a:xfrm>
          <a:solidFill>
            <a:schemeClr val="tx2"/>
          </a:solidFill>
        </p:spPr>
        <p:txBody>
          <a:bodyPr/>
          <a:lstStyle/>
          <a:p>
            <a:pPr lvl="0"/>
            <a:endParaRPr lang="en-US" noProof="0">
              <a:sym typeface="Poppins" charset="0"/>
            </a:endParaRPr>
          </a:p>
        </p:txBody>
      </p:sp>
      <p:sp>
        <p:nvSpPr>
          <p:cNvPr id="11" name="Picture Placeholder 4"/>
          <p:cNvSpPr>
            <a:spLocks noGrp="1"/>
          </p:cNvSpPr>
          <p:nvPr>
            <p:ph type="pic" sz="quarter" idx="13"/>
          </p:nvPr>
        </p:nvSpPr>
        <p:spPr>
          <a:xfrm>
            <a:off x="12265952" y="1008282"/>
            <a:ext cx="5113337" cy="5111750"/>
          </a:xfrm>
          <a:solidFill>
            <a:schemeClr val="tx2"/>
          </a:solidFill>
        </p:spPr>
        <p:txBody>
          <a:bodyPr/>
          <a:lstStyle/>
          <a:p>
            <a:pPr lvl="0"/>
            <a:endParaRPr lang="en-US" noProof="0">
              <a:sym typeface="Poppins" charset="0"/>
            </a:endParaRPr>
          </a:p>
        </p:txBody>
      </p:sp>
      <p:sp>
        <p:nvSpPr>
          <p:cNvPr id="12" name="Picture Placeholder 4"/>
          <p:cNvSpPr>
            <a:spLocks noGrp="1"/>
          </p:cNvSpPr>
          <p:nvPr>
            <p:ph type="pic" sz="quarter" idx="14"/>
          </p:nvPr>
        </p:nvSpPr>
        <p:spPr>
          <a:xfrm>
            <a:off x="17668497" y="1008282"/>
            <a:ext cx="5113337" cy="5111750"/>
          </a:xfrm>
          <a:solidFill>
            <a:schemeClr val="tx2"/>
          </a:solidFill>
        </p:spPr>
        <p:txBody>
          <a:bodyPr/>
          <a:lstStyle/>
          <a:p>
            <a:pPr lvl="0"/>
            <a:endParaRPr lang="en-US" noProof="0">
              <a:sym typeface="Poppins" charset="0"/>
            </a:endParaRPr>
          </a:p>
        </p:txBody>
      </p:sp>
      <p:sp>
        <p:nvSpPr>
          <p:cNvPr id="13" name="Picture Placeholder 4"/>
          <p:cNvSpPr>
            <a:spLocks noGrp="1"/>
          </p:cNvSpPr>
          <p:nvPr>
            <p:ph type="pic" sz="quarter" idx="15"/>
          </p:nvPr>
        </p:nvSpPr>
        <p:spPr>
          <a:xfrm>
            <a:off x="1460864" y="6497960"/>
            <a:ext cx="5113337" cy="5111750"/>
          </a:xfrm>
          <a:solidFill>
            <a:schemeClr val="tx2"/>
          </a:solidFill>
        </p:spPr>
        <p:txBody>
          <a:bodyPr/>
          <a:lstStyle/>
          <a:p>
            <a:pPr lvl="0"/>
            <a:endParaRPr lang="en-US" noProof="0">
              <a:sym typeface="Poppins" charset="0"/>
            </a:endParaRPr>
          </a:p>
        </p:txBody>
      </p:sp>
      <p:sp>
        <p:nvSpPr>
          <p:cNvPr id="14" name="Picture Placeholder 4"/>
          <p:cNvSpPr>
            <a:spLocks noGrp="1"/>
          </p:cNvSpPr>
          <p:nvPr>
            <p:ph type="pic" sz="quarter" idx="16"/>
          </p:nvPr>
        </p:nvSpPr>
        <p:spPr>
          <a:xfrm>
            <a:off x="6863408" y="6497960"/>
            <a:ext cx="5113337" cy="5111750"/>
          </a:xfrm>
          <a:solidFill>
            <a:schemeClr val="tx2"/>
          </a:solidFill>
        </p:spPr>
        <p:txBody>
          <a:bodyPr/>
          <a:lstStyle/>
          <a:p>
            <a:pPr lvl="0"/>
            <a:endParaRPr lang="en-US" noProof="0">
              <a:sym typeface="Poppins" charset="0"/>
            </a:endParaRPr>
          </a:p>
        </p:txBody>
      </p:sp>
      <p:sp>
        <p:nvSpPr>
          <p:cNvPr id="15" name="Picture Placeholder 4"/>
          <p:cNvSpPr>
            <a:spLocks noGrp="1"/>
          </p:cNvSpPr>
          <p:nvPr>
            <p:ph type="pic" sz="quarter" idx="17"/>
          </p:nvPr>
        </p:nvSpPr>
        <p:spPr>
          <a:xfrm>
            <a:off x="12265952" y="6497960"/>
            <a:ext cx="5113337" cy="5111750"/>
          </a:xfrm>
          <a:solidFill>
            <a:schemeClr val="tx2"/>
          </a:solidFill>
        </p:spPr>
        <p:txBody>
          <a:bodyPr/>
          <a:lstStyle/>
          <a:p>
            <a:pPr lvl="0"/>
            <a:endParaRPr lang="en-US" noProof="0">
              <a:sym typeface="Poppins" charset="0"/>
            </a:endParaRPr>
          </a:p>
        </p:txBody>
      </p:sp>
      <p:sp>
        <p:nvSpPr>
          <p:cNvPr id="16" name="Picture Placeholder 4"/>
          <p:cNvSpPr>
            <a:spLocks noGrp="1"/>
          </p:cNvSpPr>
          <p:nvPr>
            <p:ph type="pic" sz="quarter" idx="18"/>
          </p:nvPr>
        </p:nvSpPr>
        <p:spPr>
          <a:xfrm>
            <a:off x="17668497" y="6497960"/>
            <a:ext cx="5113337" cy="5111750"/>
          </a:xfrm>
          <a:solidFill>
            <a:schemeClr val="tx2"/>
          </a:solidFill>
        </p:spPr>
        <p:txBody>
          <a:bodyPr/>
          <a:lstStyle/>
          <a:p>
            <a:pPr lvl="0"/>
            <a:endParaRPr lang="en-US" noProof="0">
              <a:sym typeface="Poppins" charset="0"/>
            </a:endParaRPr>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56896" y="11106472"/>
            <a:ext cx="2524852" cy="1828414"/>
          </a:xfrm>
          <a:prstGeom prst="rect">
            <a:avLst/>
          </a:prstGeom>
        </p:spPr>
      </p:pic>
    </p:spTree>
    <p:extLst>
      <p:ext uri="{BB962C8B-B14F-4D97-AF65-F5344CB8AC3E}">
        <p14:creationId xmlns:p14="http://schemas.microsoft.com/office/powerpoint/2010/main" val="3725279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56896" y="11106472"/>
            <a:ext cx="2524852" cy="1828414"/>
          </a:xfrm>
          <a:prstGeom prst="rect">
            <a:avLst/>
          </a:prstGeom>
        </p:spPr>
      </p:pic>
    </p:spTree>
    <p:extLst>
      <p:ext uri="{BB962C8B-B14F-4D97-AF65-F5344CB8AC3E}">
        <p14:creationId xmlns:p14="http://schemas.microsoft.com/office/powerpoint/2010/main" val="233416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29E7D7EB-4E0E-4224-97E3-2ECE74C6FDE5}" type="datetimeFigureOut">
              <a:rPr lang="en-US" smtClean="0"/>
              <a:t>11/10/20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1C3F9-9818-46E7-BB93-24B450D8E9EB}" type="slidenum">
              <a:rPr lang="en-US" smtClean="0"/>
              <a:t>‹#›</a:t>
            </a:fld>
            <a:endParaRPr lang="en-US"/>
          </a:p>
        </p:txBody>
      </p:sp>
    </p:spTree>
    <p:extLst>
      <p:ext uri="{BB962C8B-B14F-4D97-AF65-F5344CB8AC3E}">
        <p14:creationId xmlns:p14="http://schemas.microsoft.com/office/powerpoint/2010/main" val="17980595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B937AA2-5909-6C4E-A497-B80DDD3D4935}"/>
              </a:ext>
            </a:extLst>
          </p:cNvPr>
          <p:cNvSpPr>
            <a:spLocks noGrp="1"/>
          </p:cNvSpPr>
          <p:nvPr>
            <p:ph type="title"/>
          </p:nvPr>
        </p:nvSpPr>
        <p:spPr bwMode="auto">
          <a:xfrm>
            <a:off x="2120900" y="2278063"/>
            <a:ext cx="20627975" cy="217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38100" tIns="38100" rIns="38100" bIns="38100" numCol="1" anchor="t" anchorCtr="0" compatLnSpc="1">
            <a:prstTxWarp prst="textNoShape">
              <a:avLst/>
            </a:prstTxWarp>
          </a:bodyPr>
          <a:lstStyle/>
          <a:p>
            <a:pPr lvl="0"/>
            <a:r>
              <a:rPr lang="x-none" altLang="x-none">
                <a:sym typeface="Poppins Medium" charset="0"/>
              </a:rPr>
              <a:t>Click to edit Master title style</a:t>
            </a:r>
          </a:p>
        </p:txBody>
      </p:sp>
      <p:sp>
        <p:nvSpPr>
          <p:cNvPr id="1027" name="Rectangle 3">
            <a:extLst>
              <a:ext uri="{FF2B5EF4-FFF2-40B4-BE49-F238E27FC236}">
                <a16:creationId xmlns:a16="http://schemas.microsoft.com/office/drawing/2014/main" id="{D2DBFEBA-B569-4D48-BB4C-6FF13D78D11D}"/>
              </a:ext>
            </a:extLst>
          </p:cNvPr>
          <p:cNvSpPr>
            <a:spLocks noGrp="1"/>
          </p:cNvSpPr>
          <p:nvPr>
            <p:ph type="body" idx="1"/>
          </p:nvPr>
        </p:nvSpPr>
        <p:spPr bwMode="auto">
          <a:xfrm>
            <a:off x="2271713" y="4670425"/>
            <a:ext cx="20477162" cy="701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38100" tIns="38100" rIns="38100" bIns="38100" numCol="1" anchor="t" anchorCtr="0" compatLnSpc="1">
            <a:prstTxWarp prst="textNoShape">
              <a:avLst/>
            </a:prstTxWarp>
          </a:bodyPr>
          <a:lstStyle/>
          <a:p>
            <a:pPr lvl="0"/>
            <a:r>
              <a:rPr lang="x-none" altLang="x-none">
                <a:sym typeface="Poppins" charset="0"/>
              </a:rPr>
              <a:t>Click to edit Master text styles</a:t>
            </a:r>
          </a:p>
          <a:p>
            <a:pPr lvl="1"/>
            <a:r>
              <a:rPr lang="x-none" altLang="x-none" dirty="0">
                <a:sym typeface="Poppins" charset="0"/>
              </a:rPr>
              <a:t>Second level</a:t>
            </a:r>
          </a:p>
          <a:p>
            <a:pPr lvl="2"/>
            <a:r>
              <a:rPr lang="x-none" altLang="x-none" dirty="0">
                <a:sym typeface="Poppins" charset="0"/>
              </a:rPr>
              <a:t>Third level</a:t>
            </a:r>
          </a:p>
          <a:p>
            <a:pPr lvl="3"/>
            <a:r>
              <a:rPr lang="x-none" altLang="x-none" dirty="0">
                <a:sym typeface="Poppins" charset="0"/>
              </a:rPr>
              <a:t>Fourth level</a:t>
            </a:r>
          </a:p>
          <a:p>
            <a:pPr lvl="4"/>
            <a:r>
              <a:rPr lang="x-none" altLang="x-none" dirty="0">
                <a:sym typeface="Poppins" charset="0"/>
              </a:rPr>
              <a:t>Fifth level</a:t>
            </a:r>
          </a:p>
        </p:txBody>
      </p:sp>
    </p:spTree>
  </p:cSld>
  <p:clrMap bg1="dk2" tx1="lt1" bg2="dk1" tx2="lt2" accent1="accent1" accent2="accent2" accent3="accent3" accent4="accent4" accent5="accent5" accent6="accent6" hlink="hlink" folHlink="folHlink"/>
  <p:sldLayoutIdLst>
    <p:sldLayoutId id="2147483894" r:id="rId1"/>
    <p:sldLayoutId id="2147483895" r:id="rId2"/>
    <p:sldLayoutId id="2147483892" r:id="rId3"/>
    <p:sldLayoutId id="2147483893" r:id="rId4"/>
    <p:sldLayoutId id="2147483896" r:id="rId5"/>
  </p:sldLayoutIdLst>
  <p:txStyles>
    <p:titleStyle>
      <a:lvl1pPr algn="l" defTabSz="825500" rtl="0" eaLnBrk="0" fontAlgn="base" hangingPunct="0">
        <a:spcBef>
          <a:spcPct val="0"/>
        </a:spcBef>
        <a:spcAft>
          <a:spcPct val="0"/>
        </a:spcAft>
        <a:defRPr sz="10000" b="1" kern="1200">
          <a:solidFill>
            <a:schemeClr val="bg1"/>
          </a:solidFill>
          <a:latin typeface="Roboto" panose="02000000000000000000" pitchFamily="2" charset="0"/>
          <a:ea typeface="Roboto" panose="02000000000000000000" pitchFamily="2" charset="0"/>
          <a:cs typeface="Roboto" panose="02000000000000000000" pitchFamily="2" charset="0"/>
          <a:sym typeface="Poppins Medium"/>
        </a:defRPr>
      </a:lvl1pPr>
      <a:lvl2pPr algn="l" defTabSz="825500" rtl="0" eaLnBrk="0" fontAlgn="base" hangingPunct="0">
        <a:spcBef>
          <a:spcPct val="0"/>
        </a:spcBef>
        <a:spcAft>
          <a:spcPct val="0"/>
        </a:spcAft>
        <a:defRPr sz="10000" b="1">
          <a:solidFill>
            <a:schemeClr val="bg1"/>
          </a:solidFill>
          <a:latin typeface="Montserrat Semi" charset="0"/>
          <a:ea typeface="Montserrat Semi" charset="0"/>
          <a:cs typeface="Montserrat Semi" charset="0"/>
          <a:sym typeface="Poppins Medium"/>
        </a:defRPr>
      </a:lvl2pPr>
      <a:lvl3pPr algn="l" defTabSz="825500" rtl="0" eaLnBrk="0" fontAlgn="base" hangingPunct="0">
        <a:spcBef>
          <a:spcPct val="0"/>
        </a:spcBef>
        <a:spcAft>
          <a:spcPct val="0"/>
        </a:spcAft>
        <a:defRPr sz="10000" b="1">
          <a:solidFill>
            <a:schemeClr val="bg1"/>
          </a:solidFill>
          <a:latin typeface="Montserrat Semi" charset="0"/>
          <a:ea typeface="Montserrat Semi" charset="0"/>
          <a:cs typeface="Montserrat Semi" charset="0"/>
          <a:sym typeface="Poppins Medium"/>
        </a:defRPr>
      </a:lvl3pPr>
      <a:lvl4pPr algn="l" defTabSz="825500" rtl="0" eaLnBrk="0" fontAlgn="base" hangingPunct="0">
        <a:spcBef>
          <a:spcPct val="0"/>
        </a:spcBef>
        <a:spcAft>
          <a:spcPct val="0"/>
        </a:spcAft>
        <a:defRPr sz="10000" b="1">
          <a:solidFill>
            <a:schemeClr val="bg1"/>
          </a:solidFill>
          <a:latin typeface="Montserrat Semi" charset="0"/>
          <a:ea typeface="Montserrat Semi" charset="0"/>
          <a:cs typeface="Montserrat Semi" charset="0"/>
          <a:sym typeface="Poppins Medium"/>
        </a:defRPr>
      </a:lvl4pPr>
      <a:lvl5pPr algn="l" defTabSz="825500" rtl="0" eaLnBrk="0" fontAlgn="base" hangingPunct="0">
        <a:spcBef>
          <a:spcPct val="0"/>
        </a:spcBef>
        <a:spcAft>
          <a:spcPct val="0"/>
        </a:spcAft>
        <a:defRPr sz="10000" b="1">
          <a:solidFill>
            <a:schemeClr val="bg1"/>
          </a:solidFill>
          <a:latin typeface="Montserrat Semi" charset="0"/>
          <a:ea typeface="Montserrat Semi" charset="0"/>
          <a:cs typeface="Montserrat Semi" charset="0"/>
          <a:sym typeface="Poppins Medium"/>
        </a:defRPr>
      </a:lvl5pPr>
      <a:lvl6pPr marL="457200" algn="l" defTabSz="825500" rtl="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sym typeface="Poppins Medium" charset="0"/>
        </a:defRPr>
      </a:lvl6pPr>
      <a:lvl7pPr marL="914400" algn="l" defTabSz="825500" rtl="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sym typeface="Poppins Medium" charset="0"/>
        </a:defRPr>
      </a:lvl7pPr>
      <a:lvl8pPr marL="1371600" algn="l" defTabSz="825500" rtl="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sym typeface="Poppins Medium" charset="0"/>
        </a:defRPr>
      </a:lvl8pPr>
      <a:lvl9pPr marL="1828800" algn="l" defTabSz="825500" rtl="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sym typeface="Poppins Medium" charset="0"/>
        </a:defRPr>
      </a:lvl9pPr>
    </p:titleStyle>
    <p:bodyStyle>
      <a:lvl1pPr algn="l" defTabSz="825500" rtl="0" eaLnBrk="0" fontAlgn="base" hangingPunct="0">
        <a:lnSpc>
          <a:spcPct val="180000"/>
        </a:lnSpc>
        <a:spcBef>
          <a:spcPct val="0"/>
        </a:spcBef>
        <a:spcAft>
          <a:spcPct val="0"/>
        </a:spcAft>
        <a:defRPr sz="2200" kern="1200">
          <a:solidFill>
            <a:schemeClr val="bg2"/>
          </a:solidFill>
          <a:latin typeface="Roboto" panose="02000000000000000000" pitchFamily="2" charset="0"/>
          <a:ea typeface="Roboto" panose="02000000000000000000" pitchFamily="2" charset="0"/>
          <a:cs typeface="Open Sans" charset="0"/>
          <a:sym typeface="Poppins"/>
        </a:defRPr>
      </a:lvl1pPr>
      <a:lvl2pPr indent="228600" algn="l" defTabSz="825500" rtl="0" eaLnBrk="0" fontAlgn="base" hangingPunct="0">
        <a:lnSpc>
          <a:spcPct val="180000"/>
        </a:lnSpc>
        <a:spcBef>
          <a:spcPct val="0"/>
        </a:spcBef>
        <a:spcAft>
          <a:spcPct val="0"/>
        </a:spcAft>
        <a:defRPr sz="2200" kern="1200">
          <a:solidFill>
            <a:schemeClr val="bg2"/>
          </a:solidFill>
          <a:latin typeface="Roboto" panose="02000000000000000000" pitchFamily="2" charset="0"/>
          <a:ea typeface="Roboto" panose="02000000000000000000" pitchFamily="2" charset="0"/>
          <a:cs typeface="Open Sans" charset="0"/>
          <a:sym typeface="Poppins"/>
        </a:defRPr>
      </a:lvl2pPr>
      <a:lvl3pPr indent="457200" algn="l" defTabSz="825500" rtl="0" eaLnBrk="0" fontAlgn="base" hangingPunct="0">
        <a:lnSpc>
          <a:spcPct val="180000"/>
        </a:lnSpc>
        <a:spcBef>
          <a:spcPct val="0"/>
        </a:spcBef>
        <a:spcAft>
          <a:spcPct val="0"/>
        </a:spcAft>
        <a:defRPr sz="2200" kern="1200">
          <a:solidFill>
            <a:schemeClr val="bg2"/>
          </a:solidFill>
          <a:latin typeface="Roboto" panose="02000000000000000000" pitchFamily="2" charset="0"/>
          <a:ea typeface="Roboto" panose="02000000000000000000" pitchFamily="2" charset="0"/>
          <a:cs typeface="Open Sans" charset="0"/>
          <a:sym typeface="Poppins"/>
        </a:defRPr>
      </a:lvl3pPr>
      <a:lvl4pPr indent="685800" algn="l" defTabSz="825500" rtl="0" eaLnBrk="0" fontAlgn="base" hangingPunct="0">
        <a:lnSpc>
          <a:spcPct val="180000"/>
        </a:lnSpc>
        <a:spcBef>
          <a:spcPct val="0"/>
        </a:spcBef>
        <a:spcAft>
          <a:spcPct val="0"/>
        </a:spcAft>
        <a:defRPr sz="2200" kern="1200">
          <a:solidFill>
            <a:schemeClr val="bg2"/>
          </a:solidFill>
          <a:latin typeface="Roboto" panose="02000000000000000000" pitchFamily="2" charset="0"/>
          <a:ea typeface="Roboto" panose="02000000000000000000" pitchFamily="2" charset="0"/>
          <a:cs typeface="Open Sans" charset="0"/>
          <a:sym typeface="Poppins"/>
        </a:defRPr>
      </a:lvl4pPr>
      <a:lvl5pPr indent="914400" algn="l" defTabSz="825500" rtl="0" eaLnBrk="0" fontAlgn="base" hangingPunct="0">
        <a:lnSpc>
          <a:spcPct val="180000"/>
        </a:lnSpc>
        <a:spcBef>
          <a:spcPct val="0"/>
        </a:spcBef>
        <a:spcAft>
          <a:spcPct val="0"/>
        </a:spcAft>
        <a:defRPr sz="2200" kern="1200">
          <a:solidFill>
            <a:schemeClr val="bg2"/>
          </a:solidFill>
          <a:latin typeface="Roboto" panose="02000000000000000000" pitchFamily="2" charset="0"/>
          <a:ea typeface="Roboto" panose="02000000000000000000" pitchFamily="2" charset="0"/>
          <a:cs typeface="Open Sans" charset="0"/>
          <a:sym typeface="Poppin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jpe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www.uwbroomevolunteers.org/"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chart" Target="../charts/chart5.xml"/><Relationship Id="rId7" Type="http://schemas.openxmlformats.org/officeDocument/2006/relationships/chart" Target="../charts/chart9.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ext Box 2">
            <a:extLst>
              <a:ext uri="{FF2B5EF4-FFF2-40B4-BE49-F238E27FC236}">
                <a16:creationId xmlns:a16="http://schemas.microsoft.com/office/drawing/2014/main" id="{624202F0-C600-8743-8B3D-8FBD6220E41E}"/>
              </a:ext>
            </a:extLst>
          </p:cNvPr>
          <p:cNvSpPr txBox="1">
            <a:spLocks/>
          </p:cNvSpPr>
          <p:nvPr/>
        </p:nvSpPr>
        <p:spPr bwMode="auto">
          <a:xfrm>
            <a:off x="1955800" y="1815570"/>
            <a:ext cx="8075960" cy="569387"/>
          </a:xfrm>
          <a:prstGeom prst="rect">
            <a:avLst/>
          </a:prstGeom>
          <a:noFill/>
          <a:ln w="3175" cap="flat" cmpd="sng">
            <a:no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spAutoFit/>
          </a:bodyPr>
          <a:lstStyle/>
          <a:p>
            <a:pPr eaLnBrk="1">
              <a:defRPr/>
            </a:pPr>
            <a:r>
              <a:rPr lang="en-US" altLang="x-none" sz="3200" b="1" spc="300" dirty="0">
                <a:solidFill>
                  <a:srgbClr val="2A3688"/>
                </a:solidFill>
                <a:latin typeface="Roboto Condensed" panose="02000000000000000000" pitchFamily="2" charset="0"/>
                <a:ea typeface="Roboto Condensed" panose="02000000000000000000" pitchFamily="2" charset="0"/>
                <a:cs typeface="Roboto Condensed" panose="02000000000000000000" pitchFamily="2" charset="0"/>
                <a:sym typeface="Poppins SemiBold" charset="0"/>
              </a:rPr>
              <a:t>UNITED WAY OF BROOME COUNTY</a:t>
            </a:r>
            <a:endParaRPr lang="x-none" altLang="x-none" sz="3200" b="1" spc="300" dirty="0">
              <a:solidFill>
                <a:srgbClr val="2A3688"/>
              </a:solidFill>
              <a:latin typeface="Roboto Condensed" panose="02000000000000000000" pitchFamily="2" charset="0"/>
              <a:ea typeface="Roboto Condensed" panose="02000000000000000000" pitchFamily="2" charset="0"/>
              <a:cs typeface="Roboto Condensed" panose="02000000000000000000" pitchFamily="2" charset="0"/>
              <a:sym typeface="Poppins SemiBold"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446" y="4913784"/>
            <a:ext cx="24427446" cy="8802216"/>
          </a:xfrm>
          <a:prstGeom prst="rect">
            <a:avLst/>
          </a:prstGeom>
        </p:spPr>
      </p:pic>
      <p:grpSp>
        <p:nvGrpSpPr>
          <p:cNvPr id="16" name="Группа 1">
            <a:extLst>
              <a:ext uri="{FF2B5EF4-FFF2-40B4-BE49-F238E27FC236}">
                <a16:creationId xmlns:a16="http://schemas.microsoft.com/office/drawing/2014/main" id="{27A6D2E0-C509-C346-8453-844A3D8BE895}"/>
              </a:ext>
            </a:extLst>
          </p:cNvPr>
          <p:cNvGrpSpPr>
            <a:grpSpLocks/>
          </p:cNvGrpSpPr>
          <p:nvPr/>
        </p:nvGrpSpPr>
        <p:grpSpPr bwMode="auto">
          <a:xfrm>
            <a:off x="12768263" y="1697038"/>
            <a:ext cx="10233025" cy="806450"/>
            <a:chOff x="5695546" y="665312"/>
            <a:chExt cx="13721558" cy="1080120"/>
          </a:xfrm>
        </p:grpSpPr>
        <p:sp>
          <p:nvSpPr>
            <p:cNvPr id="17" name="Скругленный прямоугольник 2">
              <a:extLst>
                <a:ext uri="{FF2B5EF4-FFF2-40B4-BE49-F238E27FC236}">
                  <a16:creationId xmlns:a16="http://schemas.microsoft.com/office/drawing/2014/main" id="{464FA4EC-F576-3C41-AF8B-C381EC4C08AE}"/>
                </a:ext>
              </a:extLst>
            </p:cNvPr>
            <p:cNvSpPr>
              <a:spLocks noChangeArrowheads="1"/>
            </p:cNvSpPr>
            <p:nvPr/>
          </p:nvSpPr>
          <p:spPr bwMode="auto">
            <a:xfrm>
              <a:off x="569554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dirty="0"/>
            </a:p>
          </p:txBody>
        </p:sp>
        <p:sp>
          <p:nvSpPr>
            <p:cNvPr id="18" name="Скругленный прямоугольник 3">
              <a:extLst>
                <a:ext uri="{FF2B5EF4-FFF2-40B4-BE49-F238E27FC236}">
                  <a16:creationId xmlns:a16="http://schemas.microsoft.com/office/drawing/2014/main" id="{9C399DEB-803D-B14B-A352-35D3FEE9A26C}"/>
                </a:ext>
              </a:extLst>
            </p:cNvPr>
            <p:cNvSpPr>
              <a:spLocks noChangeArrowheads="1"/>
            </p:cNvSpPr>
            <p:nvPr/>
          </p:nvSpPr>
          <p:spPr bwMode="auto">
            <a:xfrm>
              <a:off x="7100150"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9" name="Скругленный прямоугольник 4">
              <a:extLst>
                <a:ext uri="{FF2B5EF4-FFF2-40B4-BE49-F238E27FC236}">
                  <a16:creationId xmlns:a16="http://schemas.microsoft.com/office/drawing/2014/main" id="{0733B6CE-7C89-AA4A-9B20-1E71315C1DA1}"/>
                </a:ext>
              </a:extLst>
            </p:cNvPr>
            <p:cNvSpPr>
              <a:spLocks noChangeArrowheads="1"/>
            </p:cNvSpPr>
            <p:nvPr/>
          </p:nvSpPr>
          <p:spPr bwMode="auto">
            <a:xfrm>
              <a:off x="850475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20" name="Скругленный прямоугольник 5">
              <a:extLst>
                <a:ext uri="{FF2B5EF4-FFF2-40B4-BE49-F238E27FC236}">
                  <a16:creationId xmlns:a16="http://schemas.microsoft.com/office/drawing/2014/main" id="{05A5C847-EE83-014A-B723-D659322855A0}"/>
                </a:ext>
              </a:extLst>
            </p:cNvPr>
            <p:cNvSpPr>
              <a:spLocks noChangeArrowheads="1"/>
            </p:cNvSpPr>
            <p:nvPr/>
          </p:nvSpPr>
          <p:spPr bwMode="auto">
            <a:xfrm>
              <a:off x="9909358"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21" name="Скругленный прямоугольник 6">
              <a:extLst>
                <a:ext uri="{FF2B5EF4-FFF2-40B4-BE49-F238E27FC236}">
                  <a16:creationId xmlns:a16="http://schemas.microsoft.com/office/drawing/2014/main" id="{94ED270C-ADF0-0A4B-8C06-3051B060C4BE}"/>
                </a:ext>
              </a:extLst>
            </p:cNvPr>
            <p:cNvSpPr>
              <a:spLocks noChangeArrowheads="1"/>
            </p:cNvSpPr>
            <p:nvPr/>
          </p:nvSpPr>
          <p:spPr bwMode="auto">
            <a:xfrm>
              <a:off x="11313962" y="665312"/>
              <a:ext cx="1080120" cy="1080120"/>
            </a:xfrm>
            <a:prstGeom prst="roundRect">
              <a:avLst>
                <a:gd name="adj" fmla="val 6824"/>
              </a:avLst>
            </a:prstGeom>
            <a:solidFill>
              <a:srgbClr val="F05355"/>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22" name="Скругленный прямоугольник 7">
              <a:extLst>
                <a:ext uri="{FF2B5EF4-FFF2-40B4-BE49-F238E27FC236}">
                  <a16:creationId xmlns:a16="http://schemas.microsoft.com/office/drawing/2014/main" id="{E8F1C956-C98B-0F45-898D-DCEE72E92805}"/>
                </a:ext>
              </a:extLst>
            </p:cNvPr>
            <p:cNvSpPr>
              <a:spLocks noChangeArrowheads="1"/>
            </p:cNvSpPr>
            <p:nvPr/>
          </p:nvSpPr>
          <p:spPr bwMode="auto">
            <a:xfrm>
              <a:off x="1271856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23" name="Скругленный прямоугольник 8">
              <a:extLst>
                <a:ext uri="{FF2B5EF4-FFF2-40B4-BE49-F238E27FC236}">
                  <a16:creationId xmlns:a16="http://schemas.microsoft.com/office/drawing/2014/main" id="{60D51B4B-6BAA-174A-8F31-A62D687C6EEF}"/>
                </a:ext>
              </a:extLst>
            </p:cNvPr>
            <p:cNvSpPr>
              <a:spLocks noChangeArrowheads="1"/>
            </p:cNvSpPr>
            <p:nvPr/>
          </p:nvSpPr>
          <p:spPr bwMode="auto">
            <a:xfrm>
              <a:off x="14123170"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24" name="Скругленный прямоугольник 9">
              <a:extLst>
                <a:ext uri="{FF2B5EF4-FFF2-40B4-BE49-F238E27FC236}">
                  <a16:creationId xmlns:a16="http://schemas.microsoft.com/office/drawing/2014/main" id="{43282F99-CEC0-C149-9721-CA298B956050}"/>
                </a:ext>
              </a:extLst>
            </p:cNvPr>
            <p:cNvSpPr>
              <a:spLocks noChangeArrowheads="1"/>
            </p:cNvSpPr>
            <p:nvPr/>
          </p:nvSpPr>
          <p:spPr bwMode="auto">
            <a:xfrm>
              <a:off x="1552777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25" name="Скругленный прямоугольник 10">
              <a:extLst>
                <a:ext uri="{FF2B5EF4-FFF2-40B4-BE49-F238E27FC236}">
                  <a16:creationId xmlns:a16="http://schemas.microsoft.com/office/drawing/2014/main" id="{06AC837A-66B1-154B-A4E9-D2472144A9F9}"/>
                </a:ext>
              </a:extLst>
            </p:cNvPr>
            <p:cNvSpPr>
              <a:spLocks noChangeArrowheads="1"/>
            </p:cNvSpPr>
            <p:nvPr/>
          </p:nvSpPr>
          <p:spPr bwMode="auto">
            <a:xfrm>
              <a:off x="16932378"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26" name="Скругленный прямоугольник 11">
              <a:extLst>
                <a:ext uri="{FF2B5EF4-FFF2-40B4-BE49-F238E27FC236}">
                  <a16:creationId xmlns:a16="http://schemas.microsoft.com/office/drawing/2014/main" id="{71EC8380-4E7C-784D-8BA5-49AFD76821AA}"/>
                </a:ext>
              </a:extLst>
            </p:cNvPr>
            <p:cNvSpPr>
              <a:spLocks noChangeArrowheads="1"/>
            </p:cNvSpPr>
            <p:nvPr/>
          </p:nvSpPr>
          <p:spPr bwMode="auto">
            <a:xfrm>
              <a:off x="18336984"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grpSp>
      <p:sp>
        <p:nvSpPr>
          <p:cNvPr id="27" name="Text Box 1">
            <a:extLst>
              <a:ext uri="{FF2B5EF4-FFF2-40B4-BE49-F238E27FC236}">
                <a16:creationId xmlns:a16="http://schemas.microsoft.com/office/drawing/2014/main" id="{2D49E852-0785-584F-9607-E2126A1A278D}"/>
              </a:ext>
            </a:extLst>
          </p:cNvPr>
          <p:cNvSpPr txBox="1">
            <a:spLocks/>
          </p:cNvSpPr>
          <p:nvPr/>
        </p:nvSpPr>
        <p:spPr bwMode="auto">
          <a:xfrm>
            <a:off x="22545675" y="124920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1BE174C0-49EF-6A46-9119-D79F5F2817AC}"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1</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Tree>
    <p:extLst>
      <p:ext uri="{BB962C8B-B14F-4D97-AF65-F5344CB8AC3E}">
        <p14:creationId xmlns:p14="http://schemas.microsoft.com/office/powerpoint/2010/main" val="1330010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 Box 3">
            <a:extLst>
              <a:ext uri="{FF2B5EF4-FFF2-40B4-BE49-F238E27FC236}">
                <a16:creationId xmlns:a16="http://schemas.microsoft.com/office/drawing/2014/main" id="{B31AD990-DD74-2749-808B-D4D7EA7F0F53}"/>
              </a:ext>
            </a:extLst>
          </p:cNvPr>
          <p:cNvSpPr txBox="1">
            <a:spLocks/>
          </p:cNvSpPr>
          <p:nvPr/>
        </p:nvSpPr>
        <p:spPr bwMode="auto">
          <a:xfrm>
            <a:off x="3983088" y="5381814"/>
            <a:ext cx="8498363"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44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NETWORKING OPPORTUNITIES</a:t>
            </a:r>
            <a:endParaRPr lang="x-none" altLang="x-none" sz="44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endParaRPr>
          </a:p>
        </p:txBody>
      </p:sp>
      <p:sp>
        <p:nvSpPr>
          <p:cNvPr id="94" name="Text Box 3">
            <a:extLst>
              <a:ext uri="{FF2B5EF4-FFF2-40B4-BE49-F238E27FC236}">
                <a16:creationId xmlns:a16="http://schemas.microsoft.com/office/drawing/2014/main" id="{623A0B60-A893-7C48-93E0-3D4811DB5FD4}"/>
              </a:ext>
            </a:extLst>
          </p:cNvPr>
          <p:cNvSpPr txBox="1">
            <a:spLocks/>
          </p:cNvSpPr>
          <p:nvPr/>
        </p:nvSpPr>
        <p:spPr bwMode="auto">
          <a:xfrm>
            <a:off x="3983089" y="7840848"/>
            <a:ext cx="8280920"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44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SHARED SERVICES &amp; SPACE</a:t>
            </a:r>
            <a:endParaRPr lang="x-none" altLang="x-none" sz="44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endParaRPr>
          </a:p>
        </p:txBody>
      </p:sp>
      <p:sp>
        <p:nvSpPr>
          <p:cNvPr id="97" name="Text Box 3">
            <a:extLst>
              <a:ext uri="{FF2B5EF4-FFF2-40B4-BE49-F238E27FC236}">
                <a16:creationId xmlns:a16="http://schemas.microsoft.com/office/drawing/2014/main" id="{868A4A30-8DCC-FD42-86E6-39FA40330CCD}"/>
              </a:ext>
            </a:extLst>
          </p:cNvPr>
          <p:cNvSpPr txBox="1">
            <a:spLocks/>
          </p:cNvSpPr>
          <p:nvPr/>
        </p:nvSpPr>
        <p:spPr bwMode="auto">
          <a:xfrm>
            <a:off x="3983088" y="10017264"/>
            <a:ext cx="8498363"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44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CENTRALIZED NONPROFIT DATABASE</a:t>
            </a:r>
            <a:endParaRPr lang="x-none" altLang="x-none" sz="44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endParaRPr>
          </a:p>
        </p:txBody>
      </p:sp>
      <p:sp>
        <p:nvSpPr>
          <p:cNvPr id="6145" name="Text Box 1">
            <a:extLst>
              <a:ext uri="{FF2B5EF4-FFF2-40B4-BE49-F238E27FC236}">
                <a16:creationId xmlns:a16="http://schemas.microsoft.com/office/drawing/2014/main" id="{A5227261-2D03-4A45-A1B0-10F15E58F7BF}"/>
              </a:ext>
            </a:extLst>
          </p:cNvPr>
          <p:cNvSpPr txBox="1">
            <a:spLocks/>
          </p:cNvSpPr>
          <p:nvPr/>
        </p:nvSpPr>
        <p:spPr bwMode="auto">
          <a:xfrm>
            <a:off x="22545675" y="124920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1BE174C0-49EF-6A46-9119-D79F5F2817AC}"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10</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
        <p:nvSpPr>
          <p:cNvPr id="8" name="Text Box 3">
            <a:extLst>
              <a:ext uri="{FF2B5EF4-FFF2-40B4-BE49-F238E27FC236}">
                <a16:creationId xmlns:a16="http://schemas.microsoft.com/office/drawing/2014/main" id="{007D5A8D-239E-8243-A9E6-7121CB72F793}"/>
              </a:ext>
            </a:extLst>
          </p:cNvPr>
          <p:cNvSpPr txBox="1">
            <a:spLocks/>
          </p:cNvSpPr>
          <p:nvPr/>
        </p:nvSpPr>
        <p:spPr bwMode="auto">
          <a:xfrm>
            <a:off x="2347288" y="2726241"/>
            <a:ext cx="16562040"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8400" dirty="0">
                <a:solidFill>
                  <a:schemeClr val="bg1"/>
                </a:solidFill>
                <a:latin typeface="Roboto" panose="02000000000000000000" pitchFamily="2" charset="0"/>
                <a:ea typeface="Roboto" panose="02000000000000000000" pitchFamily="2" charset="0"/>
                <a:cs typeface="Montserrat Semi" charset="0"/>
                <a:sym typeface="Poppins Medium" charset="0"/>
              </a:rPr>
              <a:t>How else can we </a:t>
            </a:r>
            <a:r>
              <a:rPr lang="en-US" altLang="x-none" sz="8400" dirty="0">
                <a:solidFill>
                  <a:schemeClr val="bg1"/>
                </a:solidFill>
                <a:latin typeface="Freeland ☞" pitchFamily="2" charset="77"/>
                <a:ea typeface="Roboto" panose="02000000000000000000" pitchFamily="2" charset="0"/>
                <a:cs typeface="Montserrat Semi" charset="0"/>
                <a:sym typeface="Poppins Medium" charset="0"/>
              </a:rPr>
              <a:t>collaborate</a:t>
            </a:r>
            <a:r>
              <a:rPr lang="en-US" altLang="x-none" sz="8400" dirty="0">
                <a:solidFill>
                  <a:schemeClr val="bg1"/>
                </a:solidFill>
                <a:latin typeface="Roboto" panose="02000000000000000000" pitchFamily="2" charset="0"/>
                <a:ea typeface="Roboto" panose="02000000000000000000" pitchFamily="2" charset="0"/>
                <a:cs typeface="Montserrat Semi" charset="0"/>
                <a:sym typeface="Poppins Medium" charset="0"/>
              </a:rPr>
              <a:t>?</a:t>
            </a:r>
            <a:endParaRPr lang="x-none" altLang="x-none" sz="8400" dirty="0">
              <a:solidFill>
                <a:schemeClr val="bg1"/>
              </a:solidFill>
              <a:latin typeface="Roboto" panose="02000000000000000000" pitchFamily="2" charset="0"/>
              <a:ea typeface="Roboto" panose="02000000000000000000" pitchFamily="2" charset="0"/>
              <a:cs typeface="Montserrat Semi" charset="0"/>
              <a:sym typeface="Poppins Medium" charset="0"/>
            </a:endParaRPr>
          </a:p>
        </p:txBody>
      </p:sp>
      <p:grpSp>
        <p:nvGrpSpPr>
          <p:cNvPr id="21516" name="Группа 4">
            <a:extLst>
              <a:ext uri="{FF2B5EF4-FFF2-40B4-BE49-F238E27FC236}">
                <a16:creationId xmlns:a16="http://schemas.microsoft.com/office/drawing/2014/main" id="{F3AE73EB-AE86-1441-ABCA-73CC712C778D}"/>
              </a:ext>
            </a:extLst>
          </p:cNvPr>
          <p:cNvGrpSpPr>
            <a:grpSpLocks/>
          </p:cNvGrpSpPr>
          <p:nvPr/>
        </p:nvGrpSpPr>
        <p:grpSpPr bwMode="auto">
          <a:xfrm>
            <a:off x="2481263" y="7669129"/>
            <a:ext cx="1203325" cy="1203325"/>
            <a:chOff x="1847676" y="6852423"/>
            <a:chExt cx="1203890" cy="1203890"/>
          </a:xfrm>
        </p:grpSpPr>
        <p:sp>
          <p:nvSpPr>
            <p:cNvPr id="23" name="Shape 381">
              <a:extLst>
                <a:ext uri="{FF2B5EF4-FFF2-40B4-BE49-F238E27FC236}">
                  <a16:creationId xmlns:a16="http://schemas.microsoft.com/office/drawing/2014/main" id="{B92CD9E8-4B59-FF43-9F30-E35F9E0312F7}"/>
                </a:ext>
              </a:extLst>
            </p:cNvPr>
            <p:cNvSpPr/>
            <p:nvPr/>
          </p:nvSpPr>
          <p:spPr>
            <a:xfrm>
              <a:off x="1847676" y="6852423"/>
              <a:ext cx="1203890" cy="1203890"/>
            </a:xfrm>
            <a:prstGeom prst="ellipse">
              <a:avLst/>
            </a:prstGeom>
            <a:solidFill>
              <a:srgbClr val="2A3688"/>
            </a:solidFill>
            <a:ln w="3175" cap="flat">
              <a:noFill/>
              <a:miter lim="400000"/>
            </a:ln>
            <a:effectLst/>
          </p:spPr>
          <p:txBody>
            <a:bodyPr lIns="38100" tIns="38100" rIns="38100" bIns="38100" anchor="ctr"/>
            <a:lstStyle/>
            <a:p>
              <a:pPr algn="ctr">
                <a:defRPr sz="3000">
                  <a:solidFill>
                    <a:srgbClr val="FFFFFF"/>
                  </a:solidFill>
                  <a:latin typeface="Helvetica Light"/>
                  <a:ea typeface="Helvetica Light"/>
                  <a:cs typeface="Helvetica Light"/>
                  <a:sym typeface="Helvetica Light"/>
                </a:defRPr>
              </a:pPr>
              <a:endParaRPr sz="3000" dirty="0">
                <a:solidFill>
                  <a:srgbClr val="FFFFFF"/>
                </a:solidFill>
                <a:latin typeface="Helvetica Light"/>
                <a:ea typeface="Helvetica Light"/>
                <a:cs typeface="Helvetica Light"/>
                <a:sym typeface="Helvetica Light"/>
              </a:endParaRPr>
            </a:p>
          </p:txBody>
        </p:sp>
        <p:sp>
          <p:nvSpPr>
            <p:cNvPr id="21527" name="Shape 383">
              <a:extLst>
                <a:ext uri="{FF2B5EF4-FFF2-40B4-BE49-F238E27FC236}">
                  <a16:creationId xmlns:a16="http://schemas.microsoft.com/office/drawing/2014/main" id="{A2DCEB11-7E11-DB4E-A009-A9A9134B71CA}"/>
                </a:ext>
              </a:extLst>
            </p:cNvPr>
            <p:cNvSpPr>
              <a:spLocks/>
            </p:cNvSpPr>
            <p:nvPr/>
          </p:nvSpPr>
          <p:spPr bwMode="auto">
            <a:xfrm>
              <a:off x="2254814" y="7267118"/>
              <a:ext cx="425331" cy="374499"/>
            </a:xfrm>
            <a:custGeom>
              <a:avLst/>
              <a:gdLst>
                <a:gd name="T0" fmla="*/ 212666 w 21600"/>
                <a:gd name="T1" fmla="*/ 187250 h 21600"/>
                <a:gd name="T2" fmla="*/ 212666 w 21600"/>
                <a:gd name="T3" fmla="*/ 187250 h 21600"/>
                <a:gd name="T4" fmla="*/ 212666 w 21600"/>
                <a:gd name="T5" fmla="*/ 187250 h 21600"/>
                <a:gd name="T6" fmla="*/ 212666 w 21600"/>
                <a:gd name="T7" fmla="*/ 187250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0430" y="0"/>
                  </a:moveTo>
                  <a:lnTo>
                    <a:pt x="1350" y="0"/>
                  </a:lnTo>
                  <a:lnTo>
                    <a:pt x="1350" y="2598"/>
                  </a:lnTo>
                  <a:lnTo>
                    <a:pt x="20430" y="2598"/>
                  </a:lnTo>
                  <a:lnTo>
                    <a:pt x="20430" y="0"/>
                  </a:lnTo>
                  <a:close/>
                  <a:moveTo>
                    <a:pt x="21600" y="13551"/>
                  </a:moveTo>
                  <a:lnTo>
                    <a:pt x="21600" y="10647"/>
                  </a:lnTo>
                  <a:lnTo>
                    <a:pt x="20430" y="3872"/>
                  </a:lnTo>
                  <a:lnTo>
                    <a:pt x="1350" y="3872"/>
                  </a:lnTo>
                  <a:lnTo>
                    <a:pt x="0" y="10647"/>
                  </a:lnTo>
                  <a:lnTo>
                    <a:pt x="0" y="13551"/>
                  </a:lnTo>
                  <a:lnTo>
                    <a:pt x="1350" y="13551"/>
                  </a:lnTo>
                  <a:lnTo>
                    <a:pt x="1350" y="21600"/>
                  </a:lnTo>
                  <a:lnTo>
                    <a:pt x="13320" y="21600"/>
                  </a:lnTo>
                  <a:lnTo>
                    <a:pt x="13320" y="13551"/>
                  </a:lnTo>
                  <a:lnTo>
                    <a:pt x="18135" y="13551"/>
                  </a:lnTo>
                  <a:lnTo>
                    <a:pt x="18135" y="21600"/>
                  </a:lnTo>
                  <a:lnTo>
                    <a:pt x="20430" y="21600"/>
                  </a:lnTo>
                  <a:lnTo>
                    <a:pt x="20430" y="13551"/>
                  </a:lnTo>
                  <a:lnTo>
                    <a:pt x="21600" y="13551"/>
                  </a:lnTo>
                  <a:close/>
                  <a:moveTo>
                    <a:pt x="10800" y="19002"/>
                  </a:moveTo>
                  <a:lnTo>
                    <a:pt x="3645" y="19002"/>
                  </a:lnTo>
                  <a:lnTo>
                    <a:pt x="3645" y="13551"/>
                  </a:lnTo>
                  <a:lnTo>
                    <a:pt x="10800" y="13551"/>
                  </a:lnTo>
                  <a:lnTo>
                    <a:pt x="10800" y="19002"/>
                  </a:lnTo>
                  <a:close/>
                </a:path>
              </a:pathLst>
            </a:custGeom>
            <a:solidFill>
              <a:schemeClr val="tx1"/>
            </a:solidFill>
            <a:ln>
              <a:noFill/>
            </a:ln>
            <a:extLst>
              <a:ext uri="{91240B29-F687-4F45-9708-019B960494DF}">
                <a14:hiddenLine xmlns:a14="http://schemas.microsoft.com/office/drawing/2010/main" w="3175" cap="flat">
                  <a:solidFill>
                    <a:srgbClr val="000000"/>
                  </a:solidFill>
                  <a:miter lim="400000"/>
                  <a:headEnd/>
                  <a:tailEnd/>
                </a14:hiddenLine>
              </a:ext>
            </a:extLst>
          </p:spPr>
          <p:txBody>
            <a:bodyPr lIns="64293" tIns="64293" rIns="64293" bIns="64293" anchor="ctr"/>
            <a:lstStyle/>
            <a:p>
              <a:endParaRPr lang="ru-RU"/>
            </a:p>
          </p:txBody>
        </p:sp>
      </p:grpSp>
      <p:grpSp>
        <p:nvGrpSpPr>
          <p:cNvPr id="21517" name="Группа 11">
            <a:extLst>
              <a:ext uri="{FF2B5EF4-FFF2-40B4-BE49-F238E27FC236}">
                <a16:creationId xmlns:a16="http://schemas.microsoft.com/office/drawing/2014/main" id="{3D849C89-E4A6-3F48-9AF5-FF21BDF1B570}"/>
              </a:ext>
            </a:extLst>
          </p:cNvPr>
          <p:cNvGrpSpPr>
            <a:grpSpLocks/>
          </p:cNvGrpSpPr>
          <p:nvPr/>
        </p:nvGrpSpPr>
        <p:grpSpPr bwMode="auto">
          <a:xfrm>
            <a:off x="2499112" y="5243414"/>
            <a:ext cx="1203325" cy="1203325"/>
            <a:chOff x="9115361" y="6852424"/>
            <a:chExt cx="1203890" cy="1203890"/>
          </a:xfrm>
        </p:grpSpPr>
        <p:sp>
          <p:nvSpPr>
            <p:cNvPr id="29" name="Shape 390">
              <a:extLst>
                <a:ext uri="{FF2B5EF4-FFF2-40B4-BE49-F238E27FC236}">
                  <a16:creationId xmlns:a16="http://schemas.microsoft.com/office/drawing/2014/main" id="{85B80814-60EE-494E-88C9-F9199CCEF99C}"/>
                </a:ext>
              </a:extLst>
            </p:cNvPr>
            <p:cNvSpPr/>
            <p:nvPr/>
          </p:nvSpPr>
          <p:spPr>
            <a:xfrm>
              <a:off x="9115361" y="6852424"/>
              <a:ext cx="1203890" cy="1203890"/>
            </a:xfrm>
            <a:prstGeom prst="ellipse">
              <a:avLst/>
            </a:prstGeom>
            <a:solidFill>
              <a:srgbClr val="2A3688"/>
            </a:solidFill>
            <a:ln w="3175" cap="flat">
              <a:noFill/>
              <a:miter lim="400000"/>
            </a:ln>
            <a:effectLst/>
          </p:spPr>
          <p:txBody>
            <a:bodyPr lIns="38100" tIns="38100" rIns="38100" bIns="38100" anchor="ctr"/>
            <a:lstStyle/>
            <a:p>
              <a:pPr algn="ctr">
                <a:defRPr sz="3000">
                  <a:solidFill>
                    <a:srgbClr val="FFFFFF"/>
                  </a:solidFill>
                  <a:latin typeface="Helvetica Light"/>
                  <a:ea typeface="Helvetica Light"/>
                  <a:cs typeface="Helvetica Light"/>
                  <a:sym typeface="Helvetica Light"/>
                </a:defRPr>
              </a:pPr>
              <a:endParaRPr sz="3000" dirty="0">
                <a:solidFill>
                  <a:srgbClr val="2A3688"/>
                </a:solidFill>
                <a:latin typeface="Helvetica Light"/>
                <a:ea typeface="Helvetica Light"/>
                <a:cs typeface="Helvetica Light"/>
                <a:sym typeface="Helvetica Light"/>
              </a:endParaRPr>
            </a:p>
          </p:txBody>
        </p:sp>
        <p:sp>
          <p:nvSpPr>
            <p:cNvPr id="21525" name="Shape 392">
              <a:extLst>
                <a:ext uri="{FF2B5EF4-FFF2-40B4-BE49-F238E27FC236}">
                  <a16:creationId xmlns:a16="http://schemas.microsoft.com/office/drawing/2014/main" id="{BE311E2D-9C86-3542-80A1-0EDEEAA0C52B}"/>
                </a:ext>
              </a:extLst>
            </p:cNvPr>
            <p:cNvSpPr>
              <a:spLocks/>
            </p:cNvSpPr>
            <p:nvPr/>
          </p:nvSpPr>
          <p:spPr bwMode="auto">
            <a:xfrm>
              <a:off x="9502793" y="7204752"/>
              <a:ext cx="475721" cy="436887"/>
            </a:xfrm>
            <a:custGeom>
              <a:avLst/>
              <a:gdLst>
                <a:gd name="T0" fmla="*/ 237861 w 21600"/>
                <a:gd name="T1" fmla="*/ 218444 h 21600"/>
                <a:gd name="T2" fmla="*/ 237861 w 21600"/>
                <a:gd name="T3" fmla="*/ 218444 h 21600"/>
                <a:gd name="T4" fmla="*/ 237861 w 21600"/>
                <a:gd name="T5" fmla="*/ 218444 h 21600"/>
                <a:gd name="T6" fmla="*/ 237861 w 21600"/>
                <a:gd name="T7" fmla="*/ 21844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21600"/>
                  </a:moveTo>
                  <a:lnTo>
                    <a:pt x="3950" y="21600"/>
                  </a:lnTo>
                  <a:lnTo>
                    <a:pt x="3950" y="8656"/>
                  </a:lnTo>
                  <a:lnTo>
                    <a:pt x="0" y="8656"/>
                  </a:lnTo>
                  <a:lnTo>
                    <a:pt x="0" y="21600"/>
                  </a:lnTo>
                  <a:close/>
                  <a:moveTo>
                    <a:pt x="21600" y="9649"/>
                  </a:moveTo>
                  <a:cubicBezTo>
                    <a:pt x="21600" y="8418"/>
                    <a:pt x="20658" y="7624"/>
                    <a:pt x="19534" y="7624"/>
                  </a:cubicBezTo>
                  <a:lnTo>
                    <a:pt x="13337" y="7624"/>
                  </a:lnTo>
                  <a:lnTo>
                    <a:pt x="14460" y="2462"/>
                  </a:lnTo>
                  <a:lnTo>
                    <a:pt x="14460" y="2263"/>
                  </a:lnTo>
                  <a:cubicBezTo>
                    <a:pt x="14460" y="1826"/>
                    <a:pt x="14279" y="1429"/>
                    <a:pt x="14098" y="1032"/>
                  </a:cubicBezTo>
                  <a:lnTo>
                    <a:pt x="12974" y="0"/>
                  </a:lnTo>
                  <a:lnTo>
                    <a:pt x="6379" y="6988"/>
                  </a:lnTo>
                  <a:cubicBezTo>
                    <a:pt x="6016" y="7385"/>
                    <a:pt x="5835" y="8021"/>
                    <a:pt x="5835" y="8656"/>
                  </a:cubicBezTo>
                  <a:lnTo>
                    <a:pt x="5835" y="19337"/>
                  </a:lnTo>
                  <a:cubicBezTo>
                    <a:pt x="5835" y="20568"/>
                    <a:pt x="6777" y="21600"/>
                    <a:pt x="7901" y="21600"/>
                  </a:cubicBezTo>
                  <a:lnTo>
                    <a:pt x="16707" y="21600"/>
                  </a:lnTo>
                  <a:cubicBezTo>
                    <a:pt x="17468" y="21600"/>
                    <a:pt x="18230" y="21004"/>
                    <a:pt x="18411" y="20171"/>
                  </a:cubicBezTo>
                  <a:lnTo>
                    <a:pt x="21419" y="12547"/>
                  </a:lnTo>
                  <a:cubicBezTo>
                    <a:pt x="21419" y="12349"/>
                    <a:pt x="21419" y="12150"/>
                    <a:pt x="21419" y="11713"/>
                  </a:cubicBezTo>
                  <a:lnTo>
                    <a:pt x="21419" y="9649"/>
                  </a:lnTo>
                  <a:lnTo>
                    <a:pt x="21600" y="9649"/>
                  </a:lnTo>
                  <a:close/>
                </a:path>
              </a:pathLst>
            </a:custGeom>
            <a:solidFill>
              <a:schemeClr val="tx1"/>
            </a:solidFill>
            <a:ln>
              <a:noFill/>
            </a:ln>
            <a:extLst>
              <a:ext uri="{91240B29-F687-4F45-9708-019B960494DF}">
                <a14:hiddenLine xmlns:a14="http://schemas.microsoft.com/office/drawing/2010/main" w="3175" cap="flat">
                  <a:solidFill>
                    <a:srgbClr val="000000"/>
                  </a:solidFill>
                  <a:miter lim="400000"/>
                  <a:headEnd/>
                  <a:tailEnd/>
                </a14:hiddenLine>
              </a:ext>
            </a:extLst>
          </p:spPr>
          <p:txBody>
            <a:bodyPr lIns="64293" tIns="64293" rIns="64293" bIns="64293" anchor="ctr"/>
            <a:lstStyle/>
            <a:p>
              <a:endParaRPr lang="ru-RU"/>
            </a:p>
          </p:txBody>
        </p:sp>
      </p:grpSp>
      <p:grpSp>
        <p:nvGrpSpPr>
          <p:cNvPr id="21519" name="Группа 12">
            <a:extLst>
              <a:ext uri="{FF2B5EF4-FFF2-40B4-BE49-F238E27FC236}">
                <a16:creationId xmlns:a16="http://schemas.microsoft.com/office/drawing/2014/main" id="{E6A5050A-C4D5-CF4A-99E1-29760EF5253B}"/>
              </a:ext>
            </a:extLst>
          </p:cNvPr>
          <p:cNvGrpSpPr>
            <a:grpSpLocks/>
          </p:cNvGrpSpPr>
          <p:nvPr/>
        </p:nvGrpSpPr>
        <p:grpSpPr bwMode="auto">
          <a:xfrm>
            <a:off x="2469990" y="10047163"/>
            <a:ext cx="1203325" cy="1203325"/>
            <a:chOff x="9115361" y="9043138"/>
            <a:chExt cx="1203890" cy="1203890"/>
          </a:xfrm>
        </p:grpSpPr>
        <p:sp>
          <p:nvSpPr>
            <p:cNvPr id="37" name="Shape 398">
              <a:extLst>
                <a:ext uri="{FF2B5EF4-FFF2-40B4-BE49-F238E27FC236}">
                  <a16:creationId xmlns:a16="http://schemas.microsoft.com/office/drawing/2014/main" id="{5C00B381-04F2-584F-967C-FC9846C411C8}"/>
                </a:ext>
              </a:extLst>
            </p:cNvPr>
            <p:cNvSpPr/>
            <p:nvPr/>
          </p:nvSpPr>
          <p:spPr>
            <a:xfrm>
              <a:off x="9115361" y="9043138"/>
              <a:ext cx="1203890" cy="1203890"/>
            </a:xfrm>
            <a:prstGeom prst="ellipse">
              <a:avLst/>
            </a:prstGeom>
            <a:solidFill>
              <a:srgbClr val="2A3688"/>
            </a:solidFill>
            <a:ln w="3175" cap="flat">
              <a:noFill/>
              <a:miter lim="400000"/>
            </a:ln>
            <a:effectLst/>
          </p:spPr>
          <p:txBody>
            <a:bodyPr lIns="38100" tIns="38100" rIns="38100" bIns="38100" anchor="ctr"/>
            <a:lstStyle/>
            <a:p>
              <a:pPr algn="ctr">
                <a:defRPr sz="3000">
                  <a:solidFill>
                    <a:srgbClr val="FFFFFF"/>
                  </a:solidFill>
                  <a:latin typeface="Helvetica Light"/>
                  <a:ea typeface="Helvetica Light"/>
                  <a:cs typeface="Helvetica Light"/>
                  <a:sym typeface="Helvetica Light"/>
                </a:defRPr>
              </a:pPr>
              <a:endParaRPr sz="3000" dirty="0">
                <a:solidFill>
                  <a:srgbClr val="FFFFFF"/>
                </a:solidFill>
                <a:latin typeface="Helvetica Light"/>
                <a:ea typeface="Helvetica Light"/>
                <a:cs typeface="Helvetica Light"/>
                <a:sym typeface="Helvetica Light"/>
              </a:endParaRPr>
            </a:p>
          </p:txBody>
        </p:sp>
        <p:sp>
          <p:nvSpPr>
            <p:cNvPr id="21521" name="Shape 400">
              <a:extLst>
                <a:ext uri="{FF2B5EF4-FFF2-40B4-BE49-F238E27FC236}">
                  <a16:creationId xmlns:a16="http://schemas.microsoft.com/office/drawing/2014/main" id="{23CE57F8-6FB2-BA46-8A28-8F5AE455A23F}"/>
                </a:ext>
              </a:extLst>
            </p:cNvPr>
            <p:cNvSpPr>
              <a:spLocks/>
            </p:cNvSpPr>
            <p:nvPr/>
          </p:nvSpPr>
          <p:spPr bwMode="auto">
            <a:xfrm>
              <a:off x="9569667" y="9437018"/>
              <a:ext cx="330995" cy="451847"/>
            </a:xfrm>
            <a:custGeom>
              <a:avLst/>
              <a:gdLst>
                <a:gd name="T0" fmla="*/ 165498 w 21600"/>
                <a:gd name="T1" fmla="*/ 225924 h 21600"/>
                <a:gd name="T2" fmla="*/ 165498 w 21600"/>
                <a:gd name="T3" fmla="*/ 225924 h 21600"/>
                <a:gd name="T4" fmla="*/ 165498 w 21600"/>
                <a:gd name="T5" fmla="*/ 225924 h 21600"/>
                <a:gd name="T6" fmla="*/ 165498 w 21600"/>
                <a:gd name="T7" fmla="*/ 22592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779" y="17651"/>
                  </a:moveTo>
                  <a:cubicBezTo>
                    <a:pt x="9239" y="17651"/>
                    <a:pt x="8240" y="18592"/>
                    <a:pt x="8240" y="19716"/>
                  </a:cubicBezTo>
                  <a:cubicBezTo>
                    <a:pt x="8240" y="20841"/>
                    <a:pt x="9239" y="21600"/>
                    <a:pt x="10779" y="21600"/>
                  </a:cubicBezTo>
                  <a:cubicBezTo>
                    <a:pt x="12361" y="21600"/>
                    <a:pt x="13360" y="20841"/>
                    <a:pt x="13360" y="19716"/>
                  </a:cubicBezTo>
                  <a:cubicBezTo>
                    <a:pt x="13360" y="18592"/>
                    <a:pt x="12361" y="17651"/>
                    <a:pt x="10779" y="17651"/>
                  </a:cubicBezTo>
                  <a:close/>
                  <a:moveTo>
                    <a:pt x="2830" y="0"/>
                  </a:moveTo>
                  <a:cubicBezTo>
                    <a:pt x="1290" y="0"/>
                    <a:pt x="0" y="1033"/>
                    <a:pt x="0" y="2066"/>
                  </a:cubicBezTo>
                  <a:cubicBezTo>
                    <a:pt x="0" y="3099"/>
                    <a:pt x="1415" y="3949"/>
                    <a:pt x="2830" y="3949"/>
                  </a:cubicBezTo>
                  <a:cubicBezTo>
                    <a:pt x="4245" y="3949"/>
                    <a:pt x="5410" y="3099"/>
                    <a:pt x="5410" y="2066"/>
                  </a:cubicBezTo>
                  <a:cubicBezTo>
                    <a:pt x="5410" y="1033"/>
                    <a:pt x="4120" y="0"/>
                    <a:pt x="2830" y="0"/>
                  </a:cubicBezTo>
                  <a:close/>
                  <a:moveTo>
                    <a:pt x="2830" y="6015"/>
                  </a:moveTo>
                  <a:cubicBezTo>
                    <a:pt x="1290" y="6015"/>
                    <a:pt x="0" y="6775"/>
                    <a:pt x="0" y="7899"/>
                  </a:cubicBezTo>
                  <a:cubicBezTo>
                    <a:pt x="0" y="9023"/>
                    <a:pt x="1415" y="9752"/>
                    <a:pt x="2830" y="9752"/>
                  </a:cubicBezTo>
                  <a:cubicBezTo>
                    <a:pt x="4245" y="9752"/>
                    <a:pt x="5410" y="9023"/>
                    <a:pt x="5410" y="7899"/>
                  </a:cubicBezTo>
                  <a:cubicBezTo>
                    <a:pt x="5410" y="6775"/>
                    <a:pt x="4120" y="6015"/>
                    <a:pt x="2830" y="6015"/>
                  </a:cubicBezTo>
                  <a:close/>
                  <a:moveTo>
                    <a:pt x="2830" y="11818"/>
                  </a:moveTo>
                  <a:cubicBezTo>
                    <a:pt x="1290" y="11818"/>
                    <a:pt x="0" y="12668"/>
                    <a:pt x="0" y="13701"/>
                  </a:cubicBezTo>
                  <a:cubicBezTo>
                    <a:pt x="0" y="14734"/>
                    <a:pt x="1415" y="15767"/>
                    <a:pt x="2830" y="15767"/>
                  </a:cubicBezTo>
                  <a:cubicBezTo>
                    <a:pt x="4245" y="15767"/>
                    <a:pt x="5410" y="14734"/>
                    <a:pt x="5410" y="13701"/>
                  </a:cubicBezTo>
                  <a:cubicBezTo>
                    <a:pt x="5410" y="12668"/>
                    <a:pt x="4120" y="11818"/>
                    <a:pt x="2830" y="11818"/>
                  </a:cubicBezTo>
                  <a:close/>
                  <a:moveTo>
                    <a:pt x="18770" y="3949"/>
                  </a:moveTo>
                  <a:cubicBezTo>
                    <a:pt x="20310" y="3949"/>
                    <a:pt x="21600" y="3099"/>
                    <a:pt x="21600" y="2066"/>
                  </a:cubicBezTo>
                  <a:cubicBezTo>
                    <a:pt x="21600" y="1033"/>
                    <a:pt x="20185" y="0"/>
                    <a:pt x="18770" y="0"/>
                  </a:cubicBezTo>
                  <a:cubicBezTo>
                    <a:pt x="17355" y="0"/>
                    <a:pt x="16190" y="1033"/>
                    <a:pt x="16190" y="2066"/>
                  </a:cubicBezTo>
                  <a:cubicBezTo>
                    <a:pt x="16190" y="3099"/>
                    <a:pt x="17480" y="3949"/>
                    <a:pt x="18770" y="3949"/>
                  </a:cubicBezTo>
                  <a:close/>
                  <a:moveTo>
                    <a:pt x="10779" y="11818"/>
                  </a:moveTo>
                  <a:cubicBezTo>
                    <a:pt x="9239" y="11818"/>
                    <a:pt x="8240" y="12668"/>
                    <a:pt x="8240" y="13701"/>
                  </a:cubicBezTo>
                  <a:cubicBezTo>
                    <a:pt x="8240" y="14734"/>
                    <a:pt x="9239" y="15767"/>
                    <a:pt x="10779" y="15767"/>
                  </a:cubicBezTo>
                  <a:cubicBezTo>
                    <a:pt x="12361" y="15767"/>
                    <a:pt x="13360" y="14734"/>
                    <a:pt x="13360" y="13701"/>
                  </a:cubicBezTo>
                  <a:cubicBezTo>
                    <a:pt x="13360" y="12668"/>
                    <a:pt x="12361" y="11818"/>
                    <a:pt x="10779" y="11818"/>
                  </a:cubicBezTo>
                  <a:close/>
                  <a:moveTo>
                    <a:pt x="18770" y="11818"/>
                  </a:moveTo>
                  <a:cubicBezTo>
                    <a:pt x="17480" y="11818"/>
                    <a:pt x="16190" y="12668"/>
                    <a:pt x="16190" y="13701"/>
                  </a:cubicBezTo>
                  <a:cubicBezTo>
                    <a:pt x="16190" y="14734"/>
                    <a:pt x="17355" y="15767"/>
                    <a:pt x="18770" y="15767"/>
                  </a:cubicBezTo>
                  <a:cubicBezTo>
                    <a:pt x="20185" y="15767"/>
                    <a:pt x="21600" y="14734"/>
                    <a:pt x="21600" y="13701"/>
                  </a:cubicBezTo>
                  <a:cubicBezTo>
                    <a:pt x="21600" y="12668"/>
                    <a:pt x="20310" y="11818"/>
                    <a:pt x="18770" y="11818"/>
                  </a:cubicBezTo>
                  <a:close/>
                  <a:moveTo>
                    <a:pt x="18770" y="6015"/>
                  </a:moveTo>
                  <a:cubicBezTo>
                    <a:pt x="17480" y="6015"/>
                    <a:pt x="16190" y="6775"/>
                    <a:pt x="16190" y="7899"/>
                  </a:cubicBezTo>
                  <a:cubicBezTo>
                    <a:pt x="16190" y="9023"/>
                    <a:pt x="17355" y="9752"/>
                    <a:pt x="18770" y="9752"/>
                  </a:cubicBezTo>
                  <a:cubicBezTo>
                    <a:pt x="20185" y="9752"/>
                    <a:pt x="21600" y="9023"/>
                    <a:pt x="21600" y="7899"/>
                  </a:cubicBezTo>
                  <a:cubicBezTo>
                    <a:pt x="21600" y="6775"/>
                    <a:pt x="20310" y="6015"/>
                    <a:pt x="18770" y="6015"/>
                  </a:cubicBezTo>
                  <a:close/>
                  <a:moveTo>
                    <a:pt x="10779" y="6015"/>
                  </a:moveTo>
                  <a:cubicBezTo>
                    <a:pt x="9239" y="6015"/>
                    <a:pt x="8240" y="6775"/>
                    <a:pt x="8240" y="7899"/>
                  </a:cubicBezTo>
                  <a:cubicBezTo>
                    <a:pt x="8240" y="9023"/>
                    <a:pt x="9239" y="9752"/>
                    <a:pt x="10779" y="9752"/>
                  </a:cubicBezTo>
                  <a:cubicBezTo>
                    <a:pt x="12361" y="9752"/>
                    <a:pt x="13360" y="9023"/>
                    <a:pt x="13360" y="7899"/>
                  </a:cubicBezTo>
                  <a:cubicBezTo>
                    <a:pt x="13360" y="6775"/>
                    <a:pt x="12361" y="6015"/>
                    <a:pt x="10779" y="6015"/>
                  </a:cubicBezTo>
                  <a:close/>
                  <a:moveTo>
                    <a:pt x="10779" y="0"/>
                  </a:moveTo>
                  <a:cubicBezTo>
                    <a:pt x="9239" y="0"/>
                    <a:pt x="8240" y="1033"/>
                    <a:pt x="8240" y="2066"/>
                  </a:cubicBezTo>
                  <a:cubicBezTo>
                    <a:pt x="8240" y="3099"/>
                    <a:pt x="9239" y="3949"/>
                    <a:pt x="10779" y="3949"/>
                  </a:cubicBezTo>
                  <a:cubicBezTo>
                    <a:pt x="12361" y="3949"/>
                    <a:pt x="13360" y="3099"/>
                    <a:pt x="13360" y="2066"/>
                  </a:cubicBezTo>
                  <a:cubicBezTo>
                    <a:pt x="13360" y="1033"/>
                    <a:pt x="12361" y="0"/>
                    <a:pt x="10779" y="0"/>
                  </a:cubicBezTo>
                  <a:close/>
                </a:path>
              </a:pathLst>
            </a:custGeom>
            <a:solidFill>
              <a:schemeClr val="tx1"/>
            </a:solidFill>
            <a:ln>
              <a:noFill/>
            </a:ln>
            <a:extLst>
              <a:ext uri="{91240B29-F687-4F45-9708-019B960494DF}">
                <a14:hiddenLine xmlns:a14="http://schemas.microsoft.com/office/drawing/2010/main" w="3175" cap="flat">
                  <a:solidFill>
                    <a:srgbClr val="000000"/>
                  </a:solidFill>
                  <a:miter lim="400000"/>
                  <a:headEnd/>
                  <a:tailEnd/>
                </a14:hiddenLine>
              </a:ext>
            </a:extLst>
          </p:spPr>
          <p:txBody>
            <a:bodyPr lIns="64293" tIns="64293" rIns="64293" bIns="64293" anchor="ctr"/>
            <a:lstStyle/>
            <a:p>
              <a:endParaRPr lang="ru-RU"/>
            </a:p>
          </p:txBody>
        </p:sp>
      </p:grpSp>
      <p:sp>
        <p:nvSpPr>
          <p:cNvPr id="48" name="Shape 387">
            <a:extLst>
              <a:ext uri="{FF2B5EF4-FFF2-40B4-BE49-F238E27FC236}">
                <a16:creationId xmlns:a16="http://schemas.microsoft.com/office/drawing/2014/main" id="{7DD62D0A-DD33-244E-9E5E-E064E6283540}"/>
              </a:ext>
            </a:extLst>
          </p:cNvPr>
          <p:cNvSpPr>
            <a:spLocks/>
          </p:cNvSpPr>
          <p:nvPr/>
        </p:nvSpPr>
        <p:spPr bwMode="auto">
          <a:xfrm>
            <a:off x="13046552" y="7198584"/>
            <a:ext cx="425267" cy="425317"/>
          </a:xfrm>
          <a:custGeom>
            <a:avLst/>
            <a:gdLst>
              <a:gd name="T0" fmla="*/ 212666 w 21600"/>
              <a:gd name="T1" fmla="*/ 212665 h 21600"/>
              <a:gd name="T2" fmla="*/ 212666 w 21600"/>
              <a:gd name="T3" fmla="*/ 212665 h 21600"/>
              <a:gd name="T4" fmla="*/ 212666 w 21600"/>
              <a:gd name="T5" fmla="*/ 212665 h 21600"/>
              <a:gd name="T6" fmla="*/ 212666 w 21600"/>
              <a:gd name="T7" fmla="*/ 212665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2150" y="7110"/>
                </a:moveTo>
                <a:lnTo>
                  <a:pt x="9630" y="7110"/>
                </a:lnTo>
                <a:lnTo>
                  <a:pt x="9630" y="9630"/>
                </a:lnTo>
                <a:lnTo>
                  <a:pt x="12150" y="9630"/>
                </a:lnTo>
                <a:lnTo>
                  <a:pt x="12150" y="7110"/>
                </a:lnTo>
                <a:close/>
                <a:moveTo>
                  <a:pt x="17010" y="7110"/>
                </a:moveTo>
                <a:lnTo>
                  <a:pt x="14445" y="7110"/>
                </a:lnTo>
                <a:lnTo>
                  <a:pt x="14445" y="9630"/>
                </a:lnTo>
                <a:lnTo>
                  <a:pt x="17010" y="9630"/>
                </a:lnTo>
                <a:lnTo>
                  <a:pt x="17010" y="7110"/>
                </a:lnTo>
                <a:close/>
                <a:moveTo>
                  <a:pt x="20430" y="14940"/>
                </a:moveTo>
                <a:cubicBezTo>
                  <a:pt x="19080" y="14940"/>
                  <a:pt x="17685" y="14715"/>
                  <a:pt x="16065" y="14265"/>
                </a:cubicBezTo>
                <a:cubicBezTo>
                  <a:pt x="15840" y="13995"/>
                  <a:pt x="15390" y="14265"/>
                  <a:pt x="14940" y="14490"/>
                </a:cubicBezTo>
                <a:lnTo>
                  <a:pt x="12375" y="17235"/>
                </a:lnTo>
                <a:cubicBezTo>
                  <a:pt x="8955" y="15390"/>
                  <a:pt x="6210" y="12645"/>
                  <a:pt x="4365" y="9180"/>
                </a:cubicBezTo>
                <a:lnTo>
                  <a:pt x="7110" y="6660"/>
                </a:lnTo>
                <a:cubicBezTo>
                  <a:pt x="7335" y="6210"/>
                  <a:pt x="7560" y="5715"/>
                  <a:pt x="7335" y="5265"/>
                </a:cubicBezTo>
                <a:cubicBezTo>
                  <a:pt x="6885" y="4140"/>
                  <a:pt x="6660" y="2520"/>
                  <a:pt x="6660" y="1125"/>
                </a:cubicBezTo>
                <a:cubicBezTo>
                  <a:pt x="6660" y="450"/>
                  <a:pt x="6210" y="0"/>
                  <a:pt x="5490" y="0"/>
                </a:cubicBezTo>
                <a:lnTo>
                  <a:pt x="1350" y="0"/>
                </a:lnTo>
                <a:cubicBezTo>
                  <a:pt x="450" y="0"/>
                  <a:pt x="0" y="450"/>
                  <a:pt x="0" y="1125"/>
                </a:cubicBezTo>
                <a:cubicBezTo>
                  <a:pt x="0" y="12420"/>
                  <a:pt x="9180" y="21600"/>
                  <a:pt x="20430" y="21600"/>
                </a:cubicBezTo>
                <a:cubicBezTo>
                  <a:pt x="21150" y="21600"/>
                  <a:pt x="21600" y="21150"/>
                  <a:pt x="21600" y="20475"/>
                </a:cubicBezTo>
                <a:lnTo>
                  <a:pt x="21600" y="16065"/>
                </a:lnTo>
                <a:cubicBezTo>
                  <a:pt x="21600" y="15390"/>
                  <a:pt x="21150" y="14940"/>
                  <a:pt x="20430" y="14940"/>
                </a:cubicBezTo>
                <a:close/>
                <a:moveTo>
                  <a:pt x="19305" y="7110"/>
                </a:moveTo>
                <a:lnTo>
                  <a:pt x="19305" y="9630"/>
                </a:lnTo>
                <a:lnTo>
                  <a:pt x="21600" y="9630"/>
                </a:lnTo>
                <a:lnTo>
                  <a:pt x="21600" y="7110"/>
                </a:lnTo>
                <a:lnTo>
                  <a:pt x="19305" y="7110"/>
                </a:lnTo>
                <a:close/>
              </a:path>
            </a:pathLst>
          </a:custGeom>
          <a:solidFill>
            <a:schemeClr val="tx1"/>
          </a:solidFill>
          <a:ln>
            <a:noFill/>
          </a:ln>
          <a:extLst/>
        </p:spPr>
        <p:txBody>
          <a:bodyPr lIns="64293" tIns="64293" rIns="64293" bIns="64293" anchor="ctr"/>
          <a:lstStyle/>
          <a:p>
            <a:endParaRPr lang="ru-RU"/>
          </a:p>
        </p:txBody>
      </p:sp>
      <p:sp>
        <p:nvSpPr>
          <p:cNvPr id="24" name="Text Box 2">
            <a:extLst>
              <a:ext uri="{FF2B5EF4-FFF2-40B4-BE49-F238E27FC236}">
                <a16:creationId xmlns:a16="http://schemas.microsoft.com/office/drawing/2014/main" id="{16915B3A-F0DC-504A-946E-346CB2B559F1}"/>
              </a:ext>
            </a:extLst>
          </p:cNvPr>
          <p:cNvSpPr txBox="1">
            <a:spLocks/>
          </p:cNvSpPr>
          <p:nvPr/>
        </p:nvSpPr>
        <p:spPr bwMode="auto">
          <a:xfrm>
            <a:off x="2552700" y="1754188"/>
            <a:ext cx="5592763" cy="56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spAutoFit/>
          </a:bodyPr>
          <a:lstStyle/>
          <a:p>
            <a:pPr eaLnBrk="1">
              <a:defRPr/>
            </a:pPr>
            <a:r>
              <a:rPr lang="en-US"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rPr>
              <a:t>CBO SURVEY RESULTS</a:t>
            </a:r>
            <a:endParaRPr lang="x-none"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endParaRPr>
          </a:p>
        </p:txBody>
      </p:sp>
      <p:sp>
        <p:nvSpPr>
          <p:cNvPr id="2" name="AutoShape 2" descr="Networ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 name="Picture Placeholder 4">
            <a:extLst>
              <a:ext uri="{FF2B5EF4-FFF2-40B4-BE49-F238E27FC236}">
                <a16:creationId xmlns:a16="http://schemas.microsoft.com/office/drawing/2014/main" id="{8478667B-DCA1-734D-A26C-2DBDD51894FA}"/>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tretch>
            <a:fillRect/>
          </a:stretch>
        </p:blipFill>
        <p:spPr>
          <a:xfrm>
            <a:off x="13046552" y="5519723"/>
            <a:ext cx="5862776" cy="5612142"/>
          </a:xfrm>
          <a:prstGeom prst="ellipse">
            <a:avLst/>
          </a:prstGeom>
          <a:ln w="76200">
            <a:solidFill>
              <a:schemeClr val="tx1"/>
            </a:solidFill>
          </a:ln>
        </p:spPr>
      </p:pic>
      <p:pic>
        <p:nvPicPr>
          <p:cNvPr id="20" name="Picture Placeholder 4">
            <a:extLst>
              <a:ext uri="{FF2B5EF4-FFF2-40B4-BE49-F238E27FC236}">
                <a16:creationId xmlns:a16="http://schemas.microsoft.com/office/drawing/2014/main" id="{6E1FFE94-14DE-6B40-8E32-E91AB4E5F40E}"/>
              </a:ext>
            </a:extLst>
          </p:cNvPr>
          <p:cNvPicPr>
            <a:picLocks noGrp="1" noChangeAspect="1"/>
          </p:cNvPicPr>
          <p:nvPr>
            <p:ph type="pic" sz="quarter" idx="11"/>
          </p:nvPr>
        </p:nvPicPr>
        <p:blipFill rotWithShape="1">
          <a:blip r:embed="rId4" cstate="email">
            <a:extLst>
              <a:ext uri="{28A0092B-C50C-407E-A947-70E740481C1C}">
                <a14:useLocalDpi xmlns:a14="http://schemas.microsoft.com/office/drawing/2010/main"/>
              </a:ext>
            </a:extLst>
          </a:blip>
          <a:srcRect/>
          <a:stretch/>
        </p:blipFill>
        <p:spPr>
          <a:xfrm>
            <a:off x="18750929" y="2991158"/>
            <a:ext cx="3791487" cy="3791487"/>
          </a:xfrm>
          <a:prstGeom prst="ellipse">
            <a:avLst/>
          </a:prstGeom>
          <a:ln w="76200">
            <a:solidFill>
              <a:schemeClr val="tx1"/>
            </a:solidFill>
          </a:ln>
        </p:spPr>
      </p:pic>
      <p:grpSp>
        <p:nvGrpSpPr>
          <p:cNvPr id="21" name="Группа 1">
            <a:extLst>
              <a:ext uri="{FF2B5EF4-FFF2-40B4-BE49-F238E27FC236}">
                <a16:creationId xmlns:a16="http://schemas.microsoft.com/office/drawing/2014/main" id="{493E7282-A54F-7946-AF7C-B3CBE12EDDC9}"/>
              </a:ext>
            </a:extLst>
          </p:cNvPr>
          <p:cNvGrpSpPr>
            <a:grpSpLocks/>
          </p:cNvGrpSpPr>
          <p:nvPr/>
        </p:nvGrpSpPr>
        <p:grpSpPr bwMode="auto">
          <a:xfrm>
            <a:off x="12768263" y="1697038"/>
            <a:ext cx="10233025" cy="806450"/>
            <a:chOff x="5695546" y="665312"/>
            <a:chExt cx="13721558" cy="1080120"/>
          </a:xfrm>
        </p:grpSpPr>
        <p:sp>
          <p:nvSpPr>
            <p:cNvPr id="22" name="Скругленный прямоугольник 2">
              <a:extLst>
                <a:ext uri="{FF2B5EF4-FFF2-40B4-BE49-F238E27FC236}">
                  <a16:creationId xmlns:a16="http://schemas.microsoft.com/office/drawing/2014/main" id="{6250D5B3-00D9-584F-8C32-7DCBE6837089}"/>
                </a:ext>
              </a:extLst>
            </p:cNvPr>
            <p:cNvSpPr>
              <a:spLocks noChangeArrowheads="1"/>
            </p:cNvSpPr>
            <p:nvPr/>
          </p:nvSpPr>
          <p:spPr bwMode="auto">
            <a:xfrm>
              <a:off x="569554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dirty="0"/>
            </a:p>
          </p:txBody>
        </p:sp>
        <p:sp>
          <p:nvSpPr>
            <p:cNvPr id="25" name="Скругленный прямоугольник 3">
              <a:extLst>
                <a:ext uri="{FF2B5EF4-FFF2-40B4-BE49-F238E27FC236}">
                  <a16:creationId xmlns:a16="http://schemas.microsoft.com/office/drawing/2014/main" id="{A11D85FE-E951-FF41-9DE5-9A2249648736}"/>
                </a:ext>
              </a:extLst>
            </p:cNvPr>
            <p:cNvSpPr>
              <a:spLocks noChangeArrowheads="1"/>
            </p:cNvSpPr>
            <p:nvPr/>
          </p:nvSpPr>
          <p:spPr bwMode="auto">
            <a:xfrm>
              <a:off x="7100150"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26" name="Скругленный прямоугольник 4">
              <a:extLst>
                <a:ext uri="{FF2B5EF4-FFF2-40B4-BE49-F238E27FC236}">
                  <a16:creationId xmlns:a16="http://schemas.microsoft.com/office/drawing/2014/main" id="{479CAFB9-3859-4943-8093-73DDB1FCA8C9}"/>
                </a:ext>
              </a:extLst>
            </p:cNvPr>
            <p:cNvSpPr>
              <a:spLocks noChangeArrowheads="1"/>
            </p:cNvSpPr>
            <p:nvPr/>
          </p:nvSpPr>
          <p:spPr bwMode="auto">
            <a:xfrm>
              <a:off x="850475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27" name="Скругленный прямоугольник 5">
              <a:extLst>
                <a:ext uri="{FF2B5EF4-FFF2-40B4-BE49-F238E27FC236}">
                  <a16:creationId xmlns:a16="http://schemas.microsoft.com/office/drawing/2014/main" id="{FAF2AFE3-E486-6243-BD27-0B436145AC4E}"/>
                </a:ext>
              </a:extLst>
            </p:cNvPr>
            <p:cNvSpPr>
              <a:spLocks noChangeArrowheads="1"/>
            </p:cNvSpPr>
            <p:nvPr/>
          </p:nvSpPr>
          <p:spPr bwMode="auto">
            <a:xfrm>
              <a:off x="9909358"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28" name="Скругленный прямоугольник 6">
              <a:extLst>
                <a:ext uri="{FF2B5EF4-FFF2-40B4-BE49-F238E27FC236}">
                  <a16:creationId xmlns:a16="http://schemas.microsoft.com/office/drawing/2014/main" id="{84A74A02-B2F9-F844-9813-94A6B0D34D7D}"/>
                </a:ext>
              </a:extLst>
            </p:cNvPr>
            <p:cNvSpPr>
              <a:spLocks noChangeArrowheads="1"/>
            </p:cNvSpPr>
            <p:nvPr/>
          </p:nvSpPr>
          <p:spPr bwMode="auto">
            <a:xfrm>
              <a:off x="11313962" y="665312"/>
              <a:ext cx="1080120" cy="1080120"/>
            </a:xfrm>
            <a:prstGeom prst="roundRect">
              <a:avLst>
                <a:gd name="adj" fmla="val 6824"/>
              </a:avLst>
            </a:prstGeom>
            <a:solidFill>
              <a:srgbClr val="F05355"/>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30" name="Скругленный прямоугольник 7">
              <a:extLst>
                <a:ext uri="{FF2B5EF4-FFF2-40B4-BE49-F238E27FC236}">
                  <a16:creationId xmlns:a16="http://schemas.microsoft.com/office/drawing/2014/main" id="{C81CED94-3592-9B48-B9FA-88A472896DBB}"/>
                </a:ext>
              </a:extLst>
            </p:cNvPr>
            <p:cNvSpPr>
              <a:spLocks noChangeArrowheads="1"/>
            </p:cNvSpPr>
            <p:nvPr/>
          </p:nvSpPr>
          <p:spPr bwMode="auto">
            <a:xfrm>
              <a:off x="1271856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31" name="Скругленный прямоугольник 8">
              <a:extLst>
                <a:ext uri="{FF2B5EF4-FFF2-40B4-BE49-F238E27FC236}">
                  <a16:creationId xmlns:a16="http://schemas.microsoft.com/office/drawing/2014/main" id="{A894744E-9074-494E-9711-3CF20F69AD1D}"/>
                </a:ext>
              </a:extLst>
            </p:cNvPr>
            <p:cNvSpPr>
              <a:spLocks noChangeArrowheads="1"/>
            </p:cNvSpPr>
            <p:nvPr/>
          </p:nvSpPr>
          <p:spPr bwMode="auto">
            <a:xfrm>
              <a:off x="14123170"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32" name="Скругленный прямоугольник 9">
              <a:extLst>
                <a:ext uri="{FF2B5EF4-FFF2-40B4-BE49-F238E27FC236}">
                  <a16:creationId xmlns:a16="http://schemas.microsoft.com/office/drawing/2014/main" id="{7EAFBFCA-961F-B142-8DC4-AA33A6F5288C}"/>
                </a:ext>
              </a:extLst>
            </p:cNvPr>
            <p:cNvSpPr>
              <a:spLocks noChangeArrowheads="1"/>
            </p:cNvSpPr>
            <p:nvPr/>
          </p:nvSpPr>
          <p:spPr bwMode="auto">
            <a:xfrm>
              <a:off x="1552777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33" name="Скругленный прямоугольник 10">
              <a:extLst>
                <a:ext uri="{FF2B5EF4-FFF2-40B4-BE49-F238E27FC236}">
                  <a16:creationId xmlns:a16="http://schemas.microsoft.com/office/drawing/2014/main" id="{D93CCCC6-6386-D74F-A284-F3BE0E95A9A7}"/>
                </a:ext>
              </a:extLst>
            </p:cNvPr>
            <p:cNvSpPr>
              <a:spLocks noChangeArrowheads="1"/>
            </p:cNvSpPr>
            <p:nvPr/>
          </p:nvSpPr>
          <p:spPr bwMode="auto">
            <a:xfrm>
              <a:off x="16932378"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34" name="Скругленный прямоугольник 11">
              <a:extLst>
                <a:ext uri="{FF2B5EF4-FFF2-40B4-BE49-F238E27FC236}">
                  <a16:creationId xmlns:a16="http://schemas.microsoft.com/office/drawing/2014/main" id="{8EFB085B-FA9E-4444-B0F3-19A0A0E45282}"/>
                </a:ext>
              </a:extLst>
            </p:cNvPr>
            <p:cNvSpPr>
              <a:spLocks noChangeArrowheads="1"/>
            </p:cNvSpPr>
            <p:nvPr/>
          </p:nvSpPr>
          <p:spPr bwMode="auto">
            <a:xfrm>
              <a:off x="18336984"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grpSp>
    </p:spTree>
    <p:extLst>
      <p:ext uri="{BB962C8B-B14F-4D97-AF65-F5344CB8AC3E}">
        <p14:creationId xmlns:p14="http://schemas.microsoft.com/office/powerpoint/2010/main" val="210180508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
            <a:extLst>
              <a:ext uri="{FF2B5EF4-FFF2-40B4-BE49-F238E27FC236}">
                <a16:creationId xmlns:a16="http://schemas.microsoft.com/office/drawing/2014/main" id="{79C6D45B-8F45-594D-B641-BA788EB03C54}"/>
              </a:ext>
            </a:extLst>
          </p:cNvPr>
          <p:cNvGrpSpPr>
            <a:grpSpLocks/>
          </p:cNvGrpSpPr>
          <p:nvPr/>
        </p:nvGrpSpPr>
        <p:grpSpPr bwMode="auto">
          <a:xfrm>
            <a:off x="1989703" y="2349763"/>
            <a:ext cx="20355424" cy="10394832"/>
            <a:chOff x="2420875" y="2864395"/>
            <a:chExt cx="16831396" cy="10393166"/>
          </a:xfrm>
        </p:grpSpPr>
        <p:sp>
          <p:nvSpPr>
            <p:cNvPr id="8" name="Text Box 3">
              <a:extLst>
                <a:ext uri="{FF2B5EF4-FFF2-40B4-BE49-F238E27FC236}">
                  <a16:creationId xmlns:a16="http://schemas.microsoft.com/office/drawing/2014/main" id="{007D5A8D-239E-8243-A9E6-7121CB72F793}"/>
                </a:ext>
              </a:extLst>
            </p:cNvPr>
            <p:cNvSpPr txBox="1">
              <a:spLocks/>
            </p:cNvSpPr>
            <p:nvPr/>
          </p:nvSpPr>
          <p:spPr bwMode="auto">
            <a:xfrm>
              <a:off x="2759074" y="3630772"/>
              <a:ext cx="13538005" cy="1585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8400" dirty="0">
                  <a:solidFill>
                    <a:schemeClr val="bg1"/>
                  </a:solidFill>
                  <a:latin typeface="Freeland ☞" pitchFamily="2" charset="77"/>
                  <a:ea typeface="Roboto" panose="02000000000000000000" pitchFamily="2" charset="0"/>
                  <a:cs typeface="Montserrat Semi" charset="0"/>
                  <a:sym typeface="Poppins Medium" charset="0"/>
                </a:rPr>
                <a:t>Past Supportive Services</a:t>
              </a:r>
              <a:endParaRPr lang="x-none" altLang="x-none" sz="8400" dirty="0">
                <a:solidFill>
                  <a:schemeClr val="bg1"/>
                </a:solidFill>
                <a:latin typeface="Freeland ☞" pitchFamily="2" charset="77"/>
                <a:ea typeface="Roboto" panose="02000000000000000000" pitchFamily="2" charset="0"/>
                <a:cs typeface="Montserrat Semi" charset="0"/>
                <a:sym typeface="Poppins Medium" charset="0"/>
              </a:endParaRPr>
            </a:p>
          </p:txBody>
        </p:sp>
        <p:sp>
          <p:nvSpPr>
            <p:cNvPr id="8196" name="Rectangle 1">
              <a:extLst>
                <a:ext uri="{FF2B5EF4-FFF2-40B4-BE49-F238E27FC236}">
                  <a16:creationId xmlns:a16="http://schemas.microsoft.com/office/drawing/2014/main" id="{099BE52B-3C98-3E48-B6FB-1F8E8CC8A695}"/>
                </a:ext>
              </a:extLst>
            </p:cNvPr>
            <p:cNvSpPr>
              <a:spLocks noChangeArrowheads="1"/>
            </p:cNvSpPr>
            <p:nvPr/>
          </p:nvSpPr>
          <p:spPr bwMode="auto">
            <a:xfrm>
              <a:off x="2420875" y="5188954"/>
              <a:ext cx="16831396" cy="8068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143000" indent="-685800">
                <a:lnSpc>
                  <a:spcPct val="180000"/>
                </a:lnSpc>
                <a:buFont typeface="Arial" panose="020B0604020202020204" pitchFamily="34" charset="0"/>
                <a:buChar char="•"/>
              </a:pPr>
              <a:r>
                <a:rPr lang="en-US" altLang="en-US" sz="4800" b="1" dirty="0">
                  <a:solidFill>
                    <a:srgbClr val="00AEEF"/>
                  </a:solidFill>
                  <a:latin typeface="Roboto" panose="02000000000000000000" pitchFamily="2" charset="0"/>
                  <a:ea typeface="Roboto" panose="02000000000000000000" pitchFamily="2" charset="0"/>
                  <a:cs typeface="Open Sans" panose="020B0606030504020204" pitchFamily="34" charset="0"/>
                </a:rPr>
                <a:t>Sexual Harassment Training</a:t>
              </a:r>
            </a:p>
            <a:p>
              <a:pPr marL="1143000" indent="-685800">
                <a:lnSpc>
                  <a:spcPct val="180000"/>
                </a:lnSpc>
                <a:buFont typeface="Arial" panose="020B0604020202020204" pitchFamily="34" charset="0"/>
                <a:buChar char="•"/>
              </a:pPr>
              <a:r>
                <a:rPr lang="en-US" altLang="en-US" sz="4800" b="1" dirty="0">
                  <a:solidFill>
                    <a:srgbClr val="F05355"/>
                  </a:solidFill>
                  <a:latin typeface="Roboto" panose="02000000000000000000" pitchFamily="2" charset="0"/>
                  <a:ea typeface="Roboto" panose="02000000000000000000" pitchFamily="2" charset="0"/>
                  <a:cs typeface="Open Sans" panose="020B0606030504020204" pitchFamily="34" charset="0"/>
                </a:rPr>
                <a:t>Partnering for a Purpose 2019</a:t>
              </a:r>
            </a:p>
            <a:p>
              <a:pPr marL="1143000" indent="-685800">
                <a:lnSpc>
                  <a:spcPct val="180000"/>
                </a:lnSpc>
                <a:buFont typeface="Arial" panose="020B0604020202020204" pitchFamily="34" charset="0"/>
                <a:buChar char="•"/>
              </a:pPr>
              <a:r>
                <a:rPr lang="en-US" altLang="en-US" sz="4800" b="1" dirty="0">
                  <a:solidFill>
                    <a:srgbClr val="2E3975"/>
                  </a:solidFill>
                  <a:latin typeface="Roboto" panose="02000000000000000000" pitchFamily="2" charset="0"/>
                  <a:ea typeface="Roboto" panose="02000000000000000000" pitchFamily="2" charset="0"/>
                  <a:cs typeface="Open Sans" panose="020B0606030504020204" pitchFamily="34" charset="0"/>
                </a:rPr>
                <a:t>Grant Fundamentals Workshop</a:t>
              </a:r>
            </a:p>
            <a:p>
              <a:pPr marL="1143000" indent="-685800">
                <a:lnSpc>
                  <a:spcPct val="180000"/>
                </a:lnSpc>
                <a:buFont typeface="Arial" panose="020B0604020202020204" pitchFamily="34" charset="0"/>
                <a:buChar char="•"/>
              </a:pPr>
              <a:r>
                <a:rPr lang="en-US" altLang="en-US" sz="4800" b="1" dirty="0">
                  <a:solidFill>
                    <a:srgbClr val="00AEEF"/>
                  </a:solidFill>
                  <a:latin typeface="Roboto" panose="02000000000000000000" pitchFamily="2" charset="0"/>
                  <a:ea typeface="Roboto" panose="02000000000000000000" pitchFamily="2" charset="0"/>
                  <a:cs typeface="Open Sans" panose="020B0606030504020204" pitchFamily="34" charset="0"/>
                </a:rPr>
                <a:t>CPR/AED</a:t>
              </a:r>
            </a:p>
            <a:p>
              <a:pPr marL="1143000" indent="-685800">
                <a:lnSpc>
                  <a:spcPct val="180000"/>
                </a:lnSpc>
                <a:buFont typeface="Arial" panose="020B0604020202020204" pitchFamily="34" charset="0"/>
                <a:buChar char="•"/>
              </a:pPr>
              <a:r>
                <a:rPr lang="en-US" altLang="en-US" sz="4800" b="1" dirty="0">
                  <a:solidFill>
                    <a:srgbClr val="F05355"/>
                  </a:solidFill>
                  <a:latin typeface="Roboto" panose="02000000000000000000" pitchFamily="2" charset="0"/>
                  <a:ea typeface="Roboto" panose="02000000000000000000" pitchFamily="2" charset="0"/>
                  <a:cs typeface="Open Sans" panose="020B0606030504020204" pitchFamily="34" charset="0"/>
                </a:rPr>
                <a:t>Developing a Safe Reopening </a:t>
              </a:r>
              <a:r>
                <a:rPr lang="en-US" altLang="en-US" sz="4800" b="1">
                  <a:solidFill>
                    <a:srgbClr val="F05355"/>
                  </a:solidFill>
                  <a:latin typeface="Roboto" panose="02000000000000000000" pitchFamily="2" charset="0"/>
                  <a:ea typeface="Roboto" panose="02000000000000000000" pitchFamily="2" charset="0"/>
                  <a:cs typeface="Open Sans" panose="020B0606030504020204" pitchFamily="34" charset="0"/>
                </a:rPr>
                <a:t>Work Plan</a:t>
              </a:r>
              <a:endParaRPr lang="en-US" altLang="en-US" sz="4800" b="1" dirty="0">
                <a:solidFill>
                  <a:srgbClr val="F05355"/>
                </a:solidFill>
                <a:latin typeface="Roboto" panose="02000000000000000000" pitchFamily="2" charset="0"/>
                <a:ea typeface="Roboto" panose="02000000000000000000" pitchFamily="2" charset="0"/>
                <a:cs typeface="Open Sans" panose="020B0606030504020204" pitchFamily="34" charset="0"/>
              </a:endParaRPr>
            </a:p>
            <a:p>
              <a:pPr marL="2971800" lvl="4" indent="-685800">
                <a:lnSpc>
                  <a:spcPct val="180000"/>
                </a:lnSpc>
                <a:buFont typeface="Arial" panose="020B0604020202020204" pitchFamily="34" charset="0"/>
                <a:buChar char="•"/>
              </a:pPr>
              <a:endParaRPr lang="en-US" altLang="en-US" sz="4800" b="1" dirty="0">
                <a:solidFill>
                  <a:srgbClr val="F05355"/>
                </a:solidFill>
                <a:latin typeface="Roboto" panose="02000000000000000000" pitchFamily="2" charset="0"/>
                <a:ea typeface="Roboto" panose="02000000000000000000" pitchFamily="2" charset="0"/>
                <a:cs typeface="Open Sans" panose="020B0606030504020204" pitchFamily="34" charset="0"/>
              </a:endParaRPr>
            </a:p>
          </p:txBody>
        </p:sp>
        <p:sp>
          <p:nvSpPr>
            <p:cNvPr id="7" name="Text Box 2">
              <a:extLst>
                <a:ext uri="{FF2B5EF4-FFF2-40B4-BE49-F238E27FC236}">
                  <a16:creationId xmlns:a16="http://schemas.microsoft.com/office/drawing/2014/main" id="{16915B3A-F0DC-504A-946E-346CB2B559F1}"/>
                </a:ext>
              </a:extLst>
            </p:cNvPr>
            <p:cNvSpPr txBox="1">
              <a:spLocks/>
            </p:cNvSpPr>
            <p:nvPr/>
          </p:nvSpPr>
          <p:spPr bwMode="auto">
            <a:xfrm>
              <a:off x="2760662" y="2864395"/>
              <a:ext cx="7199572" cy="569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spAutoFit/>
            </a:bodyPr>
            <a:lstStyle/>
            <a:p>
              <a:pPr eaLnBrk="1">
                <a:defRPr/>
              </a:pPr>
              <a:r>
                <a:rPr lang="en-US"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rPr>
                <a:t>REVITALIZE COLLABORATION</a:t>
              </a:r>
              <a:endParaRPr lang="x-none"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endParaRPr>
            </a:p>
          </p:txBody>
        </p:sp>
      </p:grpSp>
      <p:grpSp>
        <p:nvGrpSpPr>
          <p:cNvPr id="6" name="Группа 1">
            <a:extLst>
              <a:ext uri="{FF2B5EF4-FFF2-40B4-BE49-F238E27FC236}">
                <a16:creationId xmlns:a16="http://schemas.microsoft.com/office/drawing/2014/main" id="{9288FAD1-A1CC-E049-BA7D-86136D208158}"/>
              </a:ext>
            </a:extLst>
          </p:cNvPr>
          <p:cNvGrpSpPr>
            <a:grpSpLocks/>
          </p:cNvGrpSpPr>
          <p:nvPr/>
        </p:nvGrpSpPr>
        <p:grpSpPr bwMode="auto">
          <a:xfrm>
            <a:off x="12768263" y="1697038"/>
            <a:ext cx="10233025" cy="806450"/>
            <a:chOff x="5695546" y="665312"/>
            <a:chExt cx="13721558" cy="1080120"/>
          </a:xfrm>
        </p:grpSpPr>
        <p:sp>
          <p:nvSpPr>
            <p:cNvPr id="9" name="Скругленный прямоугольник 2">
              <a:extLst>
                <a:ext uri="{FF2B5EF4-FFF2-40B4-BE49-F238E27FC236}">
                  <a16:creationId xmlns:a16="http://schemas.microsoft.com/office/drawing/2014/main" id="{C9607D18-F6F8-5D48-A63D-5167F96B1384}"/>
                </a:ext>
              </a:extLst>
            </p:cNvPr>
            <p:cNvSpPr>
              <a:spLocks noChangeArrowheads="1"/>
            </p:cNvSpPr>
            <p:nvPr/>
          </p:nvSpPr>
          <p:spPr bwMode="auto">
            <a:xfrm>
              <a:off x="569554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dirty="0"/>
            </a:p>
          </p:txBody>
        </p:sp>
        <p:sp>
          <p:nvSpPr>
            <p:cNvPr id="10" name="Скругленный прямоугольник 3">
              <a:extLst>
                <a:ext uri="{FF2B5EF4-FFF2-40B4-BE49-F238E27FC236}">
                  <a16:creationId xmlns:a16="http://schemas.microsoft.com/office/drawing/2014/main" id="{EF17462D-1194-264E-B599-8684AE6A6EBF}"/>
                </a:ext>
              </a:extLst>
            </p:cNvPr>
            <p:cNvSpPr>
              <a:spLocks noChangeArrowheads="1"/>
            </p:cNvSpPr>
            <p:nvPr/>
          </p:nvSpPr>
          <p:spPr bwMode="auto">
            <a:xfrm>
              <a:off x="7100150"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1" name="Скругленный прямоугольник 4">
              <a:extLst>
                <a:ext uri="{FF2B5EF4-FFF2-40B4-BE49-F238E27FC236}">
                  <a16:creationId xmlns:a16="http://schemas.microsoft.com/office/drawing/2014/main" id="{564DCECC-5C14-0346-9FD2-EAB620406B7E}"/>
                </a:ext>
              </a:extLst>
            </p:cNvPr>
            <p:cNvSpPr>
              <a:spLocks noChangeArrowheads="1"/>
            </p:cNvSpPr>
            <p:nvPr/>
          </p:nvSpPr>
          <p:spPr bwMode="auto">
            <a:xfrm>
              <a:off x="850475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2" name="Скругленный прямоугольник 5">
              <a:extLst>
                <a:ext uri="{FF2B5EF4-FFF2-40B4-BE49-F238E27FC236}">
                  <a16:creationId xmlns:a16="http://schemas.microsoft.com/office/drawing/2014/main" id="{3E8E87F8-EDBD-554D-BA7A-7AED673D8713}"/>
                </a:ext>
              </a:extLst>
            </p:cNvPr>
            <p:cNvSpPr>
              <a:spLocks noChangeArrowheads="1"/>
            </p:cNvSpPr>
            <p:nvPr/>
          </p:nvSpPr>
          <p:spPr bwMode="auto">
            <a:xfrm>
              <a:off x="9909358"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3" name="Скругленный прямоугольник 6">
              <a:extLst>
                <a:ext uri="{FF2B5EF4-FFF2-40B4-BE49-F238E27FC236}">
                  <a16:creationId xmlns:a16="http://schemas.microsoft.com/office/drawing/2014/main" id="{61311550-5183-7E4C-B8EE-DF89C3A70B05}"/>
                </a:ext>
              </a:extLst>
            </p:cNvPr>
            <p:cNvSpPr>
              <a:spLocks noChangeArrowheads="1"/>
            </p:cNvSpPr>
            <p:nvPr/>
          </p:nvSpPr>
          <p:spPr bwMode="auto">
            <a:xfrm>
              <a:off x="11313962" y="665312"/>
              <a:ext cx="1080120" cy="1080120"/>
            </a:xfrm>
            <a:prstGeom prst="roundRect">
              <a:avLst>
                <a:gd name="adj" fmla="val 6824"/>
              </a:avLst>
            </a:prstGeom>
            <a:solidFill>
              <a:srgbClr val="F05355"/>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4" name="Скругленный прямоугольник 7">
              <a:extLst>
                <a:ext uri="{FF2B5EF4-FFF2-40B4-BE49-F238E27FC236}">
                  <a16:creationId xmlns:a16="http://schemas.microsoft.com/office/drawing/2014/main" id="{EA76FFAF-3A45-A743-956C-FAC6AA9A90E2}"/>
                </a:ext>
              </a:extLst>
            </p:cNvPr>
            <p:cNvSpPr>
              <a:spLocks noChangeArrowheads="1"/>
            </p:cNvSpPr>
            <p:nvPr/>
          </p:nvSpPr>
          <p:spPr bwMode="auto">
            <a:xfrm>
              <a:off x="1271856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5" name="Скругленный прямоугольник 8">
              <a:extLst>
                <a:ext uri="{FF2B5EF4-FFF2-40B4-BE49-F238E27FC236}">
                  <a16:creationId xmlns:a16="http://schemas.microsoft.com/office/drawing/2014/main" id="{8EB3B457-1110-0E46-9889-753683151F32}"/>
                </a:ext>
              </a:extLst>
            </p:cNvPr>
            <p:cNvSpPr>
              <a:spLocks noChangeArrowheads="1"/>
            </p:cNvSpPr>
            <p:nvPr/>
          </p:nvSpPr>
          <p:spPr bwMode="auto">
            <a:xfrm>
              <a:off x="14123170"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6" name="Скругленный прямоугольник 9">
              <a:extLst>
                <a:ext uri="{FF2B5EF4-FFF2-40B4-BE49-F238E27FC236}">
                  <a16:creationId xmlns:a16="http://schemas.microsoft.com/office/drawing/2014/main" id="{8B076CB8-D393-9F4A-A784-6D91C82C4E8D}"/>
                </a:ext>
              </a:extLst>
            </p:cNvPr>
            <p:cNvSpPr>
              <a:spLocks noChangeArrowheads="1"/>
            </p:cNvSpPr>
            <p:nvPr/>
          </p:nvSpPr>
          <p:spPr bwMode="auto">
            <a:xfrm>
              <a:off x="1552777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7" name="Скругленный прямоугольник 10">
              <a:extLst>
                <a:ext uri="{FF2B5EF4-FFF2-40B4-BE49-F238E27FC236}">
                  <a16:creationId xmlns:a16="http://schemas.microsoft.com/office/drawing/2014/main" id="{E5F24D20-F36E-9A40-9110-5C7CC538AE85}"/>
                </a:ext>
              </a:extLst>
            </p:cNvPr>
            <p:cNvSpPr>
              <a:spLocks noChangeArrowheads="1"/>
            </p:cNvSpPr>
            <p:nvPr/>
          </p:nvSpPr>
          <p:spPr bwMode="auto">
            <a:xfrm>
              <a:off x="16932378"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8" name="Скругленный прямоугольник 11">
              <a:extLst>
                <a:ext uri="{FF2B5EF4-FFF2-40B4-BE49-F238E27FC236}">
                  <a16:creationId xmlns:a16="http://schemas.microsoft.com/office/drawing/2014/main" id="{A2B2FD2C-B2FB-6C42-A75D-ECA62E0D82A1}"/>
                </a:ext>
              </a:extLst>
            </p:cNvPr>
            <p:cNvSpPr>
              <a:spLocks noChangeArrowheads="1"/>
            </p:cNvSpPr>
            <p:nvPr/>
          </p:nvSpPr>
          <p:spPr bwMode="auto">
            <a:xfrm>
              <a:off x="18336984"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grpSp>
      <p:sp>
        <p:nvSpPr>
          <p:cNvPr id="19" name="Text Box 1">
            <a:extLst>
              <a:ext uri="{FF2B5EF4-FFF2-40B4-BE49-F238E27FC236}">
                <a16:creationId xmlns:a16="http://schemas.microsoft.com/office/drawing/2014/main" id="{AAC260A9-68B6-554B-9EEE-1DC260C57EA4}"/>
              </a:ext>
            </a:extLst>
          </p:cNvPr>
          <p:cNvSpPr txBox="1">
            <a:spLocks/>
          </p:cNvSpPr>
          <p:nvPr/>
        </p:nvSpPr>
        <p:spPr bwMode="auto">
          <a:xfrm>
            <a:off x="22545675" y="124920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1BE174C0-49EF-6A46-9119-D79F5F2817AC}"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11</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Tree>
    <p:extLst>
      <p:ext uri="{BB962C8B-B14F-4D97-AF65-F5344CB8AC3E}">
        <p14:creationId xmlns:p14="http://schemas.microsoft.com/office/powerpoint/2010/main" val="138425781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
            <a:extLst>
              <a:ext uri="{FF2B5EF4-FFF2-40B4-BE49-F238E27FC236}">
                <a16:creationId xmlns:a16="http://schemas.microsoft.com/office/drawing/2014/main" id="{79C6D45B-8F45-594D-B641-BA788EB03C54}"/>
              </a:ext>
            </a:extLst>
          </p:cNvPr>
          <p:cNvGrpSpPr>
            <a:grpSpLocks/>
          </p:cNvGrpSpPr>
          <p:nvPr/>
        </p:nvGrpSpPr>
        <p:grpSpPr bwMode="auto">
          <a:xfrm>
            <a:off x="929883" y="2349763"/>
            <a:ext cx="20355424" cy="8736043"/>
            <a:chOff x="1544536" y="2864395"/>
            <a:chExt cx="16831396" cy="8734643"/>
          </a:xfrm>
        </p:grpSpPr>
        <p:sp>
          <p:nvSpPr>
            <p:cNvPr id="8" name="Text Box 3">
              <a:extLst>
                <a:ext uri="{FF2B5EF4-FFF2-40B4-BE49-F238E27FC236}">
                  <a16:creationId xmlns:a16="http://schemas.microsoft.com/office/drawing/2014/main" id="{007D5A8D-239E-8243-A9E6-7121CB72F793}"/>
                </a:ext>
              </a:extLst>
            </p:cNvPr>
            <p:cNvSpPr txBox="1">
              <a:spLocks/>
            </p:cNvSpPr>
            <p:nvPr/>
          </p:nvSpPr>
          <p:spPr bwMode="auto">
            <a:xfrm>
              <a:off x="2759074" y="3630772"/>
              <a:ext cx="13538005" cy="1585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8400" dirty="0">
                  <a:solidFill>
                    <a:schemeClr val="bg1"/>
                  </a:solidFill>
                  <a:latin typeface="Freeland ☞" pitchFamily="2" charset="77"/>
                  <a:ea typeface="Roboto" panose="02000000000000000000" pitchFamily="2" charset="0"/>
                  <a:cs typeface="Montserrat Semi" charset="0"/>
                  <a:sym typeface="Poppins Medium" charset="0"/>
                </a:rPr>
                <a:t>Future Supportive </a:t>
              </a:r>
              <a:br>
                <a:rPr lang="en-US" altLang="x-none" sz="8400" dirty="0">
                  <a:solidFill>
                    <a:schemeClr val="bg1"/>
                  </a:solidFill>
                  <a:latin typeface="Freeland ☞" pitchFamily="2" charset="77"/>
                  <a:ea typeface="Roboto" panose="02000000000000000000" pitchFamily="2" charset="0"/>
                  <a:cs typeface="Montserrat Semi" charset="0"/>
                  <a:sym typeface="Poppins Medium" charset="0"/>
                </a:rPr>
              </a:br>
              <a:r>
                <a:rPr lang="en-US" altLang="x-none" sz="8400" dirty="0">
                  <a:solidFill>
                    <a:schemeClr val="bg1"/>
                  </a:solidFill>
                  <a:latin typeface="Freeland ☞" pitchFamily="2" charset="77"/>
                  <a:ea typeface="Roboto" panose="02000000000000000000" pitchFamily="2" charset="0"/>
                  <a:cs typeface="Montserrat Semi" charset="0"/>
                  <a:sym typeface="Poppins Medium" charset="0"/>
                </a:rPr>
                <a:t>Services</a:t>
              </a:r>
              <a:endParaRPr lang="x-none" altLang="x-none" sz="8400" dirty="0">
                <a:solidFill>
                  <a:schemeClr val="bg1"/>
                </a:solidFill>
                <a:latin typeface="Freeland ☞" pitchFamily="2" charset="77"/>
                <a:ea typeface="Roboto" panose="02000000000000000000" pitchFamily="2" charset="0"/>
                <a:cs typeface="Montserrat Semi" charset="0"/>
                <a:sym typeface="Poppins Medium" charset="0"/>
              </a:endParaRPr>
            </a:p>
          </p:txBody>
        </p:sp>
        <p:sp>
          <p:nvSpPr>
            <p:cNvPr id="8196" name="Rectangle 1">
              <a:extLst>
                <a:ext uri="{FF2B5EF4-FFF2-40B4-BE49-F238E27FC236}">
                  <a16:creationId xmlns:a16="http://schemas.microsoft.com/office/drawing/2014/main" id="{099BE52B-3C98-3E48-B6FB-1F8E8CC8A695}"/>
                </a:ext>
              </a:extLst>
            </p:cNvPr>
            <p:cNvSpPr>
              <a:spLocks noChangeArrowheads="1"/>
            </p:cNvSpPr>
            <p:nvPr/>
          </p:nvSpPr>
          <p:spPr bwMode="auto">
            <a:xfrm>
              <a:off x="1544536" y="6219966"/>
              <a:ext cx="16831396" cy="5379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828800" indent="-685800">
                <a:lnSpc>
                  <a:spcPct val="180000"/>
                </a:lnSpc>
                <a:buFont typeface="Arial" panose="020B0604020202020204" pitchFamily="34" charset="0"/>
                <a:buChar char="•"/>
              </a:pPr>
              <a:r>
                <a:rPr lang="en-US" altLang="en-US" sz="4800" b="1" dirty="0">
                  <a:solidFill>
                    <a:srgbClr val="F05355"/>
                  </a:solidFill>
                  <a:latin typeface="Roboto" panose="02000000000000000000" pitchFamily="2" charset="0"/>
                  <a:ea typeface="Roboto" panose="02000000000000000000" pitchFamily="2" charset="0"/>
                  <a:cs typeface="Open Sans" panose="020B0606030504020204" pitchFamily="34" charset="0"/>
                </a:rPr>
                <a:t>Partnering for a Purpose</a:t>
              </a:r>
            </a:p>
            <a:p>
              <a:pPr marL="1828800" indent="-685800">
                <a:lnSpc>
                  <a:spcPct val="180000"/>
                </a:lnSpc>
                <a:buFont typeface="Arial" panose="020B0604020202020204" pitchFamily="34" charset="0"/>
                <a:buChar char="•"/>
              </a:pPr>
              <a:r>
                <a:rPr lang="en-US" altLang="en-US" sz="4800" b="1" dirty="0">
                  <a:solidFill>
                    <a:srgbClr val="2E3975"/>
                  </a:solidFill>
                  <a:latin typeface="Roboto" panose="02000000000000000000" pitchFamily="2" charset="0"/>
                  <a:ea typeface="Roboto" panose="02000000000000000000" pitchFamily="2" charset="0"/>
                  <a:cs typeface="Open Sans" panose="020B0606030504020204" pitchFamily="34" charset="0"/>
                </a:rPr>
                <a:t>DEI Resources</a:t>
              </a:r>
            </a:p>
            <a:p>
              <a:pPr marL="1828800" indent="-685800">
                <a:buFont typeface="Arial" panose="020B0604020202020204" pitchFamily="34" charset="0"/>
                <a:buChar char="•"/>
              </a:pPr>
              <a:r>
                <a:rPr lang="en-US" altLang="en-US" sz="4800" b="1" dirty="0">
                  <a:solidFill>
                    <a:srgbClr val="539ED0"/>
                  </a:solidFill>
                  <a:latin typeface="Roboto" panose="02000000000000000000" pitchFamily="2" charset="0"/>
                  <a:ea typeface="Roboto" panose="02000000000000000000" pitchFamily="2" charset="0"/>
                  <a:cs typeface="Open Sans" panose="020B0606030504020204" pitchFamily="34" charset="0"/>
                </a:rPr>
                <a:t>Quarterly Meetings </a:t>
              </a:r>
              <a:br>
                <a:rPr lang="en-US" altLang="en-US" sz="4800" b="1" dirty="0">
                  <a:solidFill>
                    <a:srgbClr val="539ED0"/>
                  </a:solidFill>
                  <a:latin typeface="Roboto" panose="02000000000000000000" pitchFamily="2" charset="0"/>
                  <a:ea typeface="Roboto" panose="02000000000000000000" pitchFamily="2" charset="0"/>
                  <a:cs typeface="Open Sans" panose="020B0606030504020204" pitchFamily="34" charset="0"/>
                </a:rPr>
              </a:br>
              <a:r>
                <a:rPr lang="en-US" altLang="en-US" sz="4800" b="1" dirty="0">
                  <a:solidFill>
                    <a:srgbClr val="539ED0"/>
                  </a:solidFill>
                  <a:latin typeface="Roboto" panose="02000000000000000000" pitchFamily="2" charset="0"/>
                  <a:ea typeface="Roboto" panose="02000000000000000000" pitchFamily="2" charset="0"/>
                  <a:cs typeface="Open Sans" panose="020B0606030504020204" pitchFamily="34" charset="0"/>
                </a:rPr>
                <a:t>Priority Area Meetings</a:t>
              </a:r>
            </a:p>
            <a:p>
              <a:pPr marL="1828800" indent="-685800">
                <a:lnSpc>
                  <a:spcPct val="180000"/>
                </a:lnSpc>
                <a:buFont typeface="Arial" panose="020B0604020202020204" pitchFamily="34" charset="0"/>
                <a:buChar char="•"/>
              </a:pPr>
              <a:r>
                <a:rPr lang="en-US" altLang="en-US" sz="4800" b="1" dirty="0">
                  <a:solidFill>
                    <a:srgbClr val="F05355"/>
                  </a:solidFill>
                  <a:latin typeface="Roboto" panose="02000000000000000000" pitchFamily="2" charset="0"/>
                  <a:ea typeface="Roboto" panose="02000000000000000000" pitchFamily="2" charset="0"/>
                  <a:cs typeface="Open Sans" panose="020B0606030504020204" pitchFamily="34" charset="0"/>
                </a:rPr>
                <a:t>Volunteer HQ</a:t>
              </a:r>
            </a:p>
          </p:txBody>
        </p:sp>
        <p:sp>
          <p:nvSpPr>
            <p:cNvPr id="7" name="Text Box 2">
              <a:extLst>
                <a:ext uri="{FF2B5EF4-FFF2-40B4-BE49-F238E27FC236}">
                  <a16:creationId xmlns:a16="http://schemas.microsoft.com/office/drawing/2014/main" id="{16915B3A-F0DC-504A-946E-346CB2B559F1}"/>
                </a:ext>
              </a:extLst>
            </p:cNvPr>
            <p:cNvSpPr txBox="1">
              <a:spLocks/>
            </p:cNvSpPr>
            <p:nvPr/>
          </p:nvSpPr>
          <p:spPr bwMode="auto">
            <a:xfrm>
              <a:off x="2760662" y="2864395"/>
              <a:ext cx="7199572" cy="569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spAutoFit/>
            </a:bodyPr>
            <a:lstStyle/>
            <a:p>
              <a:pPr eaLnBrk="1">
                <a:defRPr/>
              </a:pPr>
              <a:r>
                <a:rPr lang="en-US"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rPr>
                <a:t>REVITALIZE COLLABORATION</a:t>
              </a:r>
              <a:endParaRPr lang="x-none"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endParaRPr>
            </a:p>
          </p:txBody>
        </p:sp>
      </p:grpSp>
      <p:pic>
        <p:nvPicPr>
          <p:cNvPr id="6" name="Picture 2" descr="Selective Focus Photography of Two Women's White and Black Top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805157" y="3929502"/>
            <a:ext cx="8856984" cy="589417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Группа 1">
            <a:extLst>
              <a:ext uri="{FF2B5EF4-FFF2-40B4-BE49-F238E27FC236}">
                <a16:creationId xmlns:a16="http://schemas.microsoft.com/office/drawing/2014/main" id="{68FB9D38-ED74-FA44-9AD4-E72BABD802BC}"/>
              </a:ext>
            </a:extLst>
          </p:cNvPr>
          <p:cNvGrpSpPr>
            <a:grpSpLocks/>
          </p:cNvGrpSpPr>
          <p:nvPr/>
        </p:nvGrpSpPr>
        <p:grpSpPr bwMode="auto">
          <a:xfrm>
            <a:off x="12768263" y="1697038"/>
            <a:ext cx="10233025" cy="806450"/>
            <a:chOff x="5695546" y="665312"/>
            <a:chExt cx="13721558" cy="1080120"/>
          </a:xfrm>
        </p:grpSpPr>
        <p:sp>
          <p:nvSpPr>
            <p:cNvPr id="10" name="Скругленный прямоугольник 2">
              <a:extLst>
                <a:ext uri="{FF2B5EF4-FFF2-40B4-BE49-F238E27FC236}">
                  <a16:creationId xmlns:a16="http://schemas.microsoft.com/office/drawing/2014/main" id="{E1EFD70A-FCA6-6940-9F75-EB3639E744EB}"/>
                </a:ext>
              </a:extLst>
            </p:cNvPr>
            <p:cNvSpPr>
              <a:spLocks noChangeArrowheads="1"/>
            </p:cNvSpPr>
            <p:nvPr/>
          </p:nvSpPr>
          <p:spPr bwMode="auto">
            <a:xfrm>
              <a:off x="569554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dirty="0"/>
            </a:p>
          </p:txBody>
        </p:sp>
        <p:sp>
          <p:nvSpPr>
            <p:cNvPr id="11" name="Скругленный прямоугольник 3">
              <a:extLst>
                <a:ext uri="{FF2B5EF4-FFF2-40B4-BE49-F238E27FC236}">
                  <a16:creationId xmlns:a16="http://schemas.microsoft.com/office/drawing/2014/main" id="{A424D4C0-B369-6E4E-864E-B021EBC8818F}"/>
                </a:ext>
              </a:extLst>
            </p:cNvPr>
            <p:cNvSpPr>
              <a:spLocks noChangeArrowheads="1"/>
            </p:cNvSpPr>
            <p:nvPr/>
          </p:nvSpPr>
          <p:spPr bwMode="auto">
            <a:xfrm>
              <a:off x="7100150"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2" name="Скругленный прямоугольник 4">
              <a:extLst>
                <a:ext uri="{FF2B5EF4-FFF2-40B4-BE49-F238E27FC236}">
                  <a16:creationId xmlns:a16="http://schemas.microsoft.com/office/drawing/2014/main" id="{488ED8D7-2CFC-7E4C-9C35-313C104C247A}"/>
                </a:ext>
              </a:extLst>
            </p:cNvPr>
            <p:cNvSpPr>
              <a:spLocks noChangeArrowheads="1"/>
            </p:cNvSpPr>
            <p:nvPr/>
          </p:nvSpPr>
          <p:spPr bwMode="auto">
            <a:xfrm>
              <a:off x="850475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3" name="Скругленный прямоугольник 5">
              <a:extLst>
                <a:ext uri="{FF2B5EF4-FFF2-40B4-BE49-F238E27FC236}">
                  <a16:creationId xmlns:a16="http://schemas.microsoft.com/office/drawing/2014/main" id="{3D09A478-8B7F-AF41-B954-C5DC66090CB4}"/>
                </a:ext>
              </a:extLst>
            </p:cNvPr>
            <p:cNvSpPr>
              <a:spLocks noChangeArrowheads="1"/>
            </p:cNvSpPr>
            <p:nvPr/>
          </p:nvSpPr>
          <p:spPr bwMode="auto">
            <a:xfrm>
              <a:off x="9909358"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4" name="Скругленный прямоугольник 6">
              <a:extLst>
                <a:ext uri="{FF2B5EF4-FFF2-40B4-BE49-F238E27FC236}">
                  <a16:creationId xmlns:a16="http://schemas.microsoft.com/office/drawing/2014/main" id="{2D4590DB-A50C-514C-8B77-D3A642E72B3F}"/>
                </a:ext>
              </a:extLst>
            </p:cNvPr>
            <p:cNvSpPr>
              <a:spLocks noChangeArrowheads="1"/>
            </p:cNvSpPr>
            <p:nvPr/>
          </p:nvSpPr>
          <p:spPr bwMode="auto">
            <a:xfrm>
              <a:off x="11313962" y="665312"/>
              <a:ext cx="1080120" cy="1080120"/>
            </a:xfrm>
            <a:prstGeom prst="roundRect">
              <a:avLst>
                <a:gd name="adj" fmla="val 6824"/>
              </a:avLst>
            </a:prstGeom>
            <a:solidFill>
              <a:srgbClr val="F05355"/>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5" name="Скругленный прямоугольник 7">
              <a:extLst>
                <a:ext uri="{FF2B5EF4-FFF2-40B4-BE49-F238E27FC236}">
                  <a16:creationId xmlns:a16="http://schemas.microsoft.com/office/drawing/2014/main" id="{A84F72A7-17F0-3346-A9B5-143A9DFD1B55}"/>
                </a:ext>
              </a:extLst>
            </p:cNvPr>
            <p:cNvSpPr>
              <a:spLocks noChangeArrowheads="1"/>
            </p:cNvSpPr>
            <p:nvPr/>
          </p:nvSpPr>
          <p:spPr bwMode="auto">
            <a:xfrm>
              <a:off x="1271856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6" name="Скругленный прямоугольник 8">
              <a:extLst>
                <a:ext uri="{FF2B5EF4-FFF2-40B4-BE49-F238E27FC236}">
                  <a16:creationId xmlns:a16="http://schemas.microsoft.com/office/drawing/2014/main" id="{DDE8D7CA-50D8-C841-B3E4-652FFF307FF1}"/>
                </a:ext>
              </a:extLst>
            </p:cNvPr>
            <p:cNvSpPr>
              <a:spLocks noChangeArrowheads="1"/>
            </p:cNvSpPr>
            <p:nvPr/>
          </p:nvSpPr>
          <p:spPr bwMode="auto">
            <a:xfrm>
              <a:off x="14123170"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7" name="Скругленный прямоугольник 9">
              <a:extLst>
                <a:ext uri="{FF2B5EF4-FFF2-40B4-BE49-F238E27FC236}">
                  <a16:creationId xmlns:a16="http://schemas.microsoft.com/office/drawing/2014/main" id="{30D55BC5-D60A-BC45-81B7-3D36D28A2315}"/>
                </a:ext>
              </a:extLst>
            </p:cNvPr>
            <p:cNvSpPr>
              <a:spLocks noChangeArrowheads="1"/>
            </p:cNvSpPr>
            <p:nvPr/>
          </p:nvSpPr>
          <p:spPr bwMode="auto">
            <a:xfrm>
              <a:off x="1552777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8" name="Скругленный прямоугольник 10">
              <a:extLst>
                <a:ext uri="{FF2B5EF4-FFF2-40B4-BE49-F238E27FC236}">
                  <a16:creationId xmlns:a16="http://schemas.microsoft.com/office/drawing/2014/main" id="{D342858B-821D-E24D-9667-3C5EB092B188}"/>
                </a:ext>
              </a:extLst>
            </p:cNvPr>
            <p:cNvSpPr>
              <a:spLocks noChangeArrowheads="1"/>
            </p:cNvSpPr>
            <p:nvPr/>
          </p:nvSpPr>
          <p:spPr bwMode="auto">
            <a:xfrm>
              <a:off x="16932378"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9" name="Скругленный прямоугольник 11">
              <a:extLst>
                <a:ext uri="{FF2B5EF4-FFF2-40B4-BE49-F238E27FC236}">
                  <a16:creationId xmlns:a16="http://schemas.microsoft.com/office/drawing/2014/main" id="{1071CBBB-C192-B14F-B550-49A71BD54398}"/>
                </a:ext>
              </a:extLst>
            </p:cNvPr>
            <p:cNvSpPr>
              <a:spLocks noChangeArrowheads="1"/>
            </p:cNvSpPr>
            <p:nvPr/>
          </p:nvSpPr>
          <p:spPr bwMode="auto">
            <a:xfrm>
              <a:off x="18336984"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grpSp>
      <p:sp>
        <p:nvSpPr>
          <p:cNvPr id="20" name="Text Box 1">
            <a:extLst>
              <a:ext uri="{FF2B5EF4-FFF2-40B4-BE49-F238E27FC236}">
                <a16:creationId xmlns:a16="http://schemas.microsoft.com/office/drawing/2014/main" id="{296162A1-7541-5049-A511-594AAF02BA6D}"/>
              </a:ext>
            </a:extLst>
          </p:cNvPr>
          <p:cNvSpPr txBox="1">
            <a:spLocks/>
          </p:cNvSpPr>
          <p:nvPr/>
        </p:nvSpPr>
        <p:spPr bwMode="auto">
          <a:xfrm>
            <a:off x="22545675" y="124920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1BE174C0-49EF-6A46-9119-D79F5F2817AC}"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12</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Tree>
    <p:extLst>
      <p:ext uri="{BB962C8B-B14F-4D97-AF65-F5344CB8AC3E}">
        <p14:creationId xmlns:p14="http://schemas.microsoft.com/office/powerpoint/2010/main" val="284711951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9" name="Группа 1">
            <a:extLst>
              <a:ext uri="{FF2B5EF4-FFF2-40B4-BE49-F238E27FC236}">
                <a16:creationId xmlns:a16="http://schemas.microsoft.com/office/drawing/2014/main" id="{8D90FD41-1E48-6C4F-AAEC-BED5DA2D6CEB}"/>
              </a:ext>
            </a:extLst>
          </p:cNvPr>
          <p:cNvGrpSpPr>
            <a:grpSpLocks/>
          </p:cNvGrpSpPr>
          <p:nvPr/>
        </p:nvGrpSpPr>
        <p:grpSpPr bwMode="auto">
          <a:xfrm>
            <a:off x="12768263" y="1697038"/>
            <a:ext cx="10233025" cy="806450"/>
            <a:chOff x="5695546" y="665312"/>
            <a:chExt cx="13721558" cy="1080120"/>
          </a:xfrm>
        </p:grpSpPr>
        <p:sp>
          <p:nvSpPr>
            <p:cNvPr id="7177" name="Скругленный прямоугольник 2">
              <a:extLst>
                <a:ext uri="{FF2B5EF4-FFF2-40B4-BE49-F238E27FC236}">
                  <a16:creationId xmlns:a16="http://schemas.microsoft.com/office/drawing/2014/main" id="{ED2DBD98-ACD6-814A-B9CF-B9705B2D1AC2}"/>
                </a:ext>
              </a:extLst>
            </p:cNvPr>
            <p:cNvSpPr>
              <a:spLocks noChangeArrowheads="1"/>
            </p:cNvSpPr>
            <p:nvPr/>
          </p:nvSpPr>
          <p:spPr bwMode="auto">
            <a:xfrm>
              <a:off x="569554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dirty="0"/>
            </a:p>
          </p:txBody>
        </p:sp>
        <p:sp>
          <p:nvSpPr>
            <p:cNvPr id="7178" name="Скругленный прямоугольник 3">
              <a:extLst>
                <a:ext uri="{FF2B5EF4-FFF2-40B4-BE49-F238E27FC236}">
                  <a16:creationId xmlns:a16="http://schemas.microsoft.com/office/drawing/2014/main" id="{6E00BFEA-8BEB-E84D-9E61-AD535E18FA6E}"/>
                </a:ext>
              </a:extLst>
            </p:cNvPr>
            <p:cNvSpPr>
              <a:spLocks noChangeArrowheads="1"/>
            </p:cNvSpPr>
            <p:nvPr/>
          </p:nvSpPr>
          <p:spPr bwMode="auto">
            <a:xfrm>
              <a:off x="7100150"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79" name="Скругленный прямоугольник 4">
              <a:extLst>
                <a:ext uri="{FF2B5EF4-FFF2-40B4-BE49-F238E27FC236}">
                  <a16:creationId xmlns:a16="http://schemas.microsoft.com/office/drawing/2014/main" id="{B62755ED-33FF-EA44-A176-29EB511AEF5B}"/>
                </a:ext>
              </a:extLst>
            </p:cNvPr>
            <p:cNvSpPr>
              <a:spLocks noChangeArrowheads="1"/>
            </p:cNvSpPr>
            <p:nvPr/>
          </p:nvSpPr>
          <p:spPr bwMode="auto">
            <a:xfrm>
              <a:off x="850475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0" name="Скругленный прямоугольник 5">
              <a:extLst>
                <a:ext uri="{FF2B5EF4-FFF2-40B4-BE49-F238E27FC236}">
                  <a16:creationId xmlns:a16="http://schemas.microsoft.com/office/drawing/2014/main" id="{41D1ACFF-25E3-244A-A741-43CDB73BC700}"/>
                </a:ext>
              </a:extLst>
            </p:cNvPr>
            <p:cNvSpPr>
              <a:spLocks noChangeArrowheads="1"/>
            </p:cNvSpPr>
            <p:nvPr/>
          </p:nvSpPr>
          <p:spPr bwMode="auto">
            <a:xfrm>
              <a:off x="9909358"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1" name="Скругленный прямоугольник 6">
              <a:extLst>
                <a:ext uri="{FF2B5EF4-FFF2-40B4-BE49-F238E27FC236}">
                  <a16:creationId xmlns:a16="http://schemas.microsoft.com/office/drawing/2014/main" id="{4B8A9AE2-3DBB-5F45-809C-7C632681391E}"/>
                </a:ext>
              </a:extLst>
            </p:cNvPr>
            <p:cNvSpPr>
              <a:spLocks noChangeArrowheads="1"/>
            </p:cNvSpPr>
            <p:nvPr/>
          </p:nvSpPr>
          <p:spPr bwMode="auto">
            <a:xfrm>
              <a:off x="11313962" y="665312"/>
              <a:ext cx="1080120" cy="1080120"/>
            </a:xfrm>
            <a:prstGeom prst="roundRect">
              <a:avLst>
                <a:gd name="adj" fmla="val 6824"/>
              </a:avLst>
            </a:prstGeom>
            <a:solidFill>
              <a:srgbClr val="F05355"/>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2" name="Скругленный прямоугольник 7">
              <a:extLst>
                <a:ext uri="{FF2B5EF4-FFF2-40B4-BE49-F238E27FC236}">
                  <a16:creationId xmlns:a16="http://schemas.microsoft.com/office/drawing/2014/main" id="{E22670CE-0D6D-8947-B8D1-3C4B4DFB3C52}"/>
                </a:ext>
              </a:extLst>
            </p:cNvPr>
            <p:cNvSpPr>
              <a:spLocks noChangeArrowheads="1"/>
            </p:cNvSpPr>
            <p:nvPr/>
          </p:nvSpPr>
          <p:spPr bwMode="auto">
            <a:xfrm>
              <a:off x="1271856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3" name="Скругленный прямоугольник 8">
              <a:extLst>
                <a:ext uri="{FF2B5EF4-FFF2-40B4-BE49-F238E27FC236}">
                  <a16:creationId xmlns:a16="http://schemas.microsoft.com/office/drawing/2014/main" id="{372CA9F8-D3DB-3544-964E-7AC146F0A927}"/>
                </a:ext>
              </a:extLst>
            </p:cNvPr>
            <p:cNvSpPr>
              <a:spLocks noChangeArrowheads="1"/>
            </p:cNvSpPr>
            <p:nvPr/>
          </p:nvSpPr>
          <p:spPr bwMode="auto">
            <a:xfrm>
              <a:off x="14123170"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4" name="Скругленный прямоугольник 9">
              <a:extLst>
                <a:ext uri="{FF2B5EF4-FFF2-40B4-BE49-F238E27FC236}">
                  <a16:creationId xmlns:a16="http://schemas.microsoft.com/office/drawing/2014/main" id="{E0D8F6FE-8D03-644B-BD46-BB49761C79F5}"/>
                </a:ext>
              </a:extLst>
            </p:cNvPr>
            <p:cNvSpPr>
              <a:spLocks noChangeArrowheads="1"/>
            </p:cNvSpPr>
            <p:nvPr/>
          </p:nvSpPr>
          <p:spPr bwMode="auto">
            <a:xfrm>
              <a:off x="1552777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5" name="Скругленный прямоугольник 10">
              <a:extLst>
                <a:ext uri="{FF2B5EF4-FFF2-40B4-BE49-F238E27FC236}">
                  <a16:creationId xmlns:a16="http://schemas.microsoft.com/office/drawing/2014/main" id="{1548B41B-B878-8E49-9F3C-3C124E867FAE}"/>
                </a:ext>
              </a:extLst>
            </p:cNvPr>
            <p:cNvSpPr>
              <a:spLocks noChangeArrowheads="1"/>
            </p:cNvSpPr>
            <p:nvPr/>
          </p:nvSpPr>
          <p:spPr bwMode="auto">
            <a:xfrm>
              <a:off x="16932378"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6" name="Скругленный прямоугольник 11">
              <a:extLst>
                <a:ext uri="{FF2B5EF4-FFF2-40B4-BE49-F238E27FC236}">
                  <a16:creationId xmlns:a16="http://schemas.microsoft.com/office/drawing/2014/main" id="{C3FB2A91-2B33-4746-82AB-378BFABE2799}"/>
                </a:ext>
              </a:extLst>
            </p:cNvPr>
            <p:cNvSpPr>
              <a:spLocks noChangeArrowheads="1"/>
            </p:cNvSpPr>
            <p:nvPr/>
          </p:nvSpPr>
          <p:spPr bwMode="auto">
            <a:xfrm>
              <a:off x="18336984"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grpSp>
      <p:sp>
        <p:nvSpPr>
          <p:cNvPr id="15" name="Text Box 2">
            <a:extLst>
              <a:ext uri="{FF2B5EF4-FFF2-40B4-BE49-F238E27FC236}">
                <a16:creationId xmlns:a16="http://schemas.microsoft.com/office/drawing/2014/main" id="{624202F0-C600-8743-8B3D-8FBD6220E41E}"/>
              </a:ext>
            </a:extLst>
          </p:cNvPr>
          <p:cNvSpPr txBox="1">
            <a:spLocks/>
          </p:cNvSpPr>
          <p:nvPr/>
        </p:nvSpPr>
        <p:spPr bwMode="auto">
          <a:xfrm>
            <a:off x="1955800" y="1815569"/>
            <a:ext cx="8075960" cy="56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spAutoFit/>
          </a:bodyPr>
          <a:lstStyle/>
          <a:p>
            <a:pPr eaLnBrk="1">
              <a:defRPr/>
            </a:pPr>
            <a:r>
              <a:rPr lang="en-US" altLang="x-none" sz="3200" b="1" spc="300" dirty="0">
                <a:solidFill>
                  <a:srgbClr val="2A3688"/>
                </a:solidFill>
                <a:latin typeface="Roboto Condensed" panose="02000000000000000000" pitchFamily="2" charset="0"/>
                <a:ea typeface="Roboto Condensed" panose="02000000000000000000" pitchFamily="2" charset="0"/>
                <a:cs typeface="Roboto Condensed" panose="02000000000000000000" pitchFamily="2" charset="0"/>
                <a:sym typeface="Poppins SemiBold" charset="0"/>
              </a:rPr>
              <a:t>UNITED WAY OF BROOME COUNTY</a:t>
            </a:r>
            <a:endParaRPr lang="x-none" altLang="x-none" sz="3200" b="1" spc="300" dirty="0">
              <a:solidFill>
                <a:srgbClr val="2A3688"/>
              </a:solidFill>
              <a:latin typeface="Roboto Condensed" panose="02000000000000000000" pitchFamily="2" charset="0"/>
              <a:ea typeface="Roboto Condensed" panose="02000000000000000000" pitchFamily="2" charset="0"/>
              <a:cs typeface="Roboto Condensed" panose="02000000000000000000" pitchFamily="2" charset="0"/>
              <a:sym typeface="Poppins SemiBold" charset="0"/>
            </a:endParaRPr>
          </a:p>
        </p:txBody>
      </p:sp>
      <p:sp>
        <p:nvSpPr>
          <p:cNvPr id="31" name="Text Box 3">
            <a:extLst>
              <a:ext uri="{FF2B5EF4-FFF2-40B4-BE49-F238E27FC236}">
                <a16:creationId xmlns:a16="http://schemas.microsoft.com/office/drawing/2014/main" id="{095740F0-3E63-6547-9109-56C93CE2AFA2}"/>
              </a:ext>
            </a:extLst>
          </p:cNvPr>
          <p:cNvSpPr txBox="1">
            <a:spLocks/>
          </p:cNvSpPr>
          <p:nvPr/>
        </p:nvSpPr>
        <p:spPr bwMode="auto">
          <a:xfrm>
            <a:off x="10375377" y="5333797"/>
            <a:ext cx="3198399" cy="8755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marL="0" marR="0" lvl="0" indent="0" algn="ctr" defTabSz="825500" rtl="0" eaLnBrk="1" fontAlgn="base" latinLnBrk="0" hangingPunct="0">
              <a:lnSpc>
                <a:spcPct val="100000"/>
              </a:lnSpc>
              <a:spcBef>
                <a:spcPct val="0"/>
              </a:spcBef>
              <a:spcAft>
                <a:spcPct val="0"/>
              </a:spcAft>
              <a:buClrTx/>
              <a:buSzTx/>
              <a:buFontTx/>
              <a:buNone/>
              <a:tabLst/>
              <a:defRPr/>
            </a:pPr>
            <a:r>
              <a:rPr kumimoji="0" lang="en-US" altLang="x-none" sz="4400" b="0" i="0" u="none" strike="noStrike" kern="1200" cap="none" spc="0" normalizeH="0" baseline="0" noProof="0" dirty="0">
                <a:ln>
                  <a:noFill/>
                </a:ln>
                <a:solidFill>
                  <a:srgbClr val="FEFFFF"/>
                </a:solidFill>
                <a:effectLst/>
                <a:uLnTx/>
                <a:uFillTx/>
                <a:latin typeface="Arial Black" panose="020B0A04020102020204"/>
                <a:ea typeface="Roboto Medium" panose="02000000000000000000" pitchFamily="2" charset="0"/>
                <a:cs typeface="Montserrat Semi" charset="0"/>
                <a:sym typeface="Poppins Medium" charset="0"/>
              </a:rPr>
              <a:t>Inspire Giving </a:t>
            </a:r>
          </a:p>
        </p:txBody>
      </p:sp>
      <p:sp>
        <p:nvSpPr>
          <p:cNvPr id="37" name="Oval 25">
            <a:extLst>
              <a:ext uri="{FF2B5EF4-FFF2-40B4-BE49-F238E27FC236}">
                <a16:creationId xmlns:a16="http://schemas.microsoft.com/office/drawing/2014/main" id="{37A55840-E858-F248-8442-39CDE6E5562F}"/>
              </a:ext>
            </a:extLst>
          </p:cNvPr>
          <p:cNvSpPr>
            <a:spLocks noChangeArrowheads="1"/>
          </p:cNvSpPr>
          <p:nvPr/>
        </p:nvSpPr>
        <p:spPr bwMode="auto">
          <a:xfrm>
            <a:off x="14713953" y="3521083"/>
            <a:ext cx="7398894" cy="7415980"/>
          </a:xfrm>
          <a:prstGeom prst="ellipse">
            <a:avLst/>
          </a:prstGeom>
          <a:solidFill>
            <a:srgbClr val="00AEEF">
              <a:alpha val="79999"/>
            </a:srgbClr>
          </a:solidFill>
          <a:ln>
            <a:noFill/>
          </a:ln>
          <a:extLst/>
        </p:spPr>
        <p:txBody>
          <a:bodyPr wrap="square" lIns="38100" tIns="38100" rIns="38100" bIns="38100" anchor="ctr">
            <a:spAutoFit/>
          </a:bodyPr>
          <a:lstStyle/>
          <a:p>
            <a:pPr marL="0" marR="0" lvl="0" indent="0" algn="l" defTabSz="825500" rtl="0" eaLnBrk="1"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74808C"/>
              </a:solidFill>
              <a:effectLst/>
              <a:uLnTx/>
              <a:uFillTx/>
              <a:latin typeface="Poppins"/>
              <a:sym typeface="Poppins"/>
            </a:endParaRPr>
          </a:p>
        </p:txBody>
      </p:sp>
      <p:sp>
        <p:nvSpPr>
          <p:cNvPr id="38" name="Oval 1">
            <a:extLst>
              <a:ext uri="{FF2B5EF4-FFF2-40B4-BE49-F238E27FC236}">
                <a16:creationId xmlns:a16="http://schemas.microsoft.com/office/drawing/2014/main" id="{F48B21AF-A56B-6543-ABC0-0B278B43D1BC}"/>
              </a:ext>
            </a:extLst>
          </p:cNvPr>
          <p:cNvSpPr>
            <a:spLocks noChangeArrowheads="1"/>
          </p:cNvSpPr>
          <p:nvPr/>
        </p:nvSpPr>
        <p:spPr bwMode="auto">
          <a:xfrm>
            <a:off x="1917639" y="5722700"/>
            <a:ext cx="7093068" cy="7091595"/>
          </a:xfrm>
          <a:prstGeom prst="ellipse">
            <a:avLst/>
          </a:prstGeom>
          <a:solidFill>
            <a:srgbClr val="2A3688"/>
          </a:solidFill>
          <a:ln>
            <a:noFill/>
          </a:ln>
          <a:extLst/>
        </p:spPr>
        <p:txBody>
          <a:bodyPr wrap="square" lIns="38100" tIns="38100" rIns="38100" bIns="38100" anchor="ctr">
            <a:spAutoFit/>
          </a:bodyPr>
          <a:lstStyle/>
          <a:p>
            <a:pPr marL="0" marR="0" lvl="0" indent="0" algn="l" defTabSz="825500" rtl="0" eaLnBrk="1"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74808C"/>
              </a:solidFill>
              <a:effectLst/>
              <a:uLnTx/>
              <a:uFillTx/>
              <a:latin typeface="Poppins"/>
              <a:sym typeface="Poppins"/>
            </a:endParaRPr>
          </a:p>
        </p:txBody>
      </p:sp>
      <p:sp>
        <p:nvSpPr>
          <p:cNvPr id="39" name="Oval 24">
            <a:extLst>
              <a:ext uri="{FF2B5EF4-FFF2-40B4-BE49-F238E27FC236}">
                <a16:creationId xmlns:a16="http://schemas.microsoft.com/office/drawing/2014/main" id="{0C0FD364-A2DA-EE45-9039-F7BD8E283A80}"/>
              </a:ext>
            </a:extLst>
          </p:cNvPr>
          <p:cNvSpPr/>
          <p:nvPr/>
        </p:nvSpPr>
        <p:spPr bwMode="auto">
          <a:xfrm>
            <a:off x="8336458" y="4586287"/>
            <a:ext cx="7173942" cy="7417164"/>
          </a:xfrm>
          <a:prstGeom prst="ellipse">
            <a:avLst/>
          </a:prstGeom>
          <a:solidFill>
            <a:srgbClr val="F05355">
              <a:alpha val="80000"/>
            </a:srgbClr>
          </a:solidFill>
          <a:ln w="12700" cap="flat" cmpd="sng" algn="ctr">
            <a:noFill/>
            <a:prstDash val="solid"/>
            <a:miter lim="400000"/>
            <a:headEnd type="none" w="med" len="med"/>
            <a:tailEnd type="none" w="med" len="med"/>
          </a:ln>
          <a:effectLst/>
        </p:spPr>
        <p:txBody>
          <a:bodyPr wrap="square" lIns="38100" tIns="38100" rIns="38100" bIns="38100" anchor="ctr">
            <a:spAutoFit/>
          </a:bodyPr>
          <a:lstStyle/>
          <a:p>
            <a:pPr marL="0" marR="0" lvl="0" indent="0" algn="l" defTabSz="825500" rtl="0" eaLnBrk="1"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74808C"/>
              </a:solidFill>
              <a:effectLst/>
              <a:uLnTx/>
              <a:uFillTx/>
              <a:latin typeface="Poppins" charset="0"/>
              <a:ea typeface="Poppins" charset="0"/>
              <a:cs typeface="Poppins" charset="0"/>
              <a:sym typeface="Poppins" charset="0"/>
            </a:endParaRPr>
          </a:p>
        </p:txBody>
      </p:sp>
      <p:sp>
        <p:nvSpPr>
          <p:cNvPr id="41" name="Text Box 3">
            <a:extLst>
              <a:ext uri="{FF2B5EF4-FFF2-40B4-BE49-F238E27FC236}">
                <a16:creationId xmlns:a16="http://schemas.microsoft.com/office/drawing/2014/main" id="{F458166C-85DE-1E48-B1B7-1E23EC093B69}"/>
              </a:ext>
            </a:extLst>
          </p:cNvPr>
          <p:cNvSpPr txBox="1">
            <a:spLocks/>
          </p:cNvSpPr>
          <p:nvPr/>
        </p:nvSpPr>
        <p:spPr bwMode="auto">
          <a:xfrm>
            <a:off x="3233586" y="6193582"/>
            <a:ext cx="4613275" cy="1355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marL="0" marR="0" lvl="0" indent="0" algn="ctr" defTabSz="825500" rtl="0" eaLnBrk="1" fontAlgn="base" latinLnBrk="0" hangingPunct="0">
              <a:lnSpc>
                <a:spcPct val="100000"/>
              </a:lnSpc>
              <a:spcBef>
                <a:spcPct val="0"/>
              </a:spcBef>
              <a:spcAft>
                <a:spcPct val="0"/>
              </a:spcAft>
              <a:buClrTx/>
              <a:buSzTx/>
              <a:buFontTx/>
              <a:buNone/>
              <a:tabLst/>
              <a:defRPr/>
            </a:pPr>
            <a:r>
              <a:rPr kumimoji="0" lang="en-US" altLang="x-none" sz="3600" b="1" i="0" u="none" strike="noStrike" kern="1200" cap="none" spc="0" normalizeH="0" baseline="0" noProof="0" dirty="0">
                <a:ln>
                  <a:noFill/>
                </a:ln>
                <a:solidFill>
                  <a:srgbClr val="FEFFFF"/>
                </a:solidFill>
                <a:effectLst/>
                <a:uLnTx/>
                <a:uFillTx/>
                <a:latin typeface="Roboto" panose="02000000000000000000" pitchFamily="2" charset="0"/>
                <a:ea typeface="Roboto" panose="02000000000000000000" pitchFamily="2" charset="0"/>
                <a:cs typeface="Roboto" panose="02000000000000000000" pitchFamily="2" charset="0"/>
                <a:sym typeface="Poppins Medium" charset="0"/>
              </a:rPr>
              <a:t>Revitalize Collaboration</a:t>
            </a:r>
          </a:p>
        </p:txBody>
      </p:sp>
      <p:grpSp>
        <p:nvGrpSpPr>
          <p:cNvPr id="43" name="Группа 2">
            <a:extLst>
              <a:ext uri="{FF2B5EF4-FFF2-40B4-BE49-F238E27FC236}">
                <a16:creationId xmlns:a16="http://schemas.microsoft.com/office/drawing/2014/main" id="{43070753-EB59-F947-AC61-F470202E5AB9}"/>
              </a:ext>
            </a:extLst>
          </p:cNvPr>
          <p:cNvGrpSpPr/>
          <p:nvPr/>
        </p:nvGrpSpPr>
        <p:grpSpPr>
          <a:xfrm>
            <a:off x="9132720" y="5105408"/>
            <a:ext cx="5661921" cy="5481986"/>
            <a:chOff x="2947474" y="5146492"/>
            <a:chExt cx="5661921" cy="6206266"/>
          </a:xfrm>
        </p:grpSpPr>
        <p:sp>
          <p:nvSpPr>
            <p:cNvPr id="44" name="Text Box 3">
              <a:extLst>
                <a:ext uri="{FF2B5EF4-FFF2-40B4-BE49-F238E27FC236}">
                  <a16:creationId xmlns:a16="http://schemas.microsoft.com/office/drawing/2014/main" id="{F458166C-85DE-1E48-B1B7-1E23EC093B69}"/>
                </a:ext>
              </a:extLst>
            </p:cNvPr>
            <p:cNvSpPr txBox="1">
              <a:spLocks/>
            </p:cNvSpPr>
            <p:nvPr/>
          </p:nvSpPr>
          <p:spPr bwMode="auto">
            <a:xfrm>
              <a:off x="3507596" y="5146492"/>
              <a:ext cx="4613275" cy="1534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marL="0" marR="0" lvl="0" indent="0" algn="ctr" defTabSz="825500" rtl="0" eaLnBrk="1" fontAlgn="base" latinLnBrk="0" hangingPunct="0">
                <a:lnSpc>
                  <a:spcPct val="100000"/>
                </a:lnSpc>
                <a:spcBef>
                  <a:spcPct val="0"/>
                </a:spcBef>
                <a:spcAft>
                  <a:spcPct val="0"/>
                </a:spcAft>
                <a:buClrTx/>
                <a:buSzTx/>
                <a:buFontTx/>
                <a:buNone/>
                <a:tabLst/>
                <a:defRPr/>
              </a:pPr>
              <a:br>
                <a:rPr kumimoji="0" lang="en-US" altLang="x-none" sz="3600" b="0" i="0" u="none" strike="noStrike" kern="1200" cap="none" spc="0" normalizeH="0" baseline="0" noProof="0" dirty="0">
                  <a:ln>
                    <a:noFill/>
                  </a:ln>
                  <a:solidFill>
                    <a:srgbClr val="FEFFFF"/>
                  </a:solidFill>
                  <a:effectLst/>
                  <a:uLnTx/>
                  <a:uFillTx/>
                  <a:latin typeface="Arial Black" panose="020B0A04020102020204"/>
                  <a:ea typeface="Roboto Medium" panose="02000000000000000000" pitchFamily="2" charset="0"/>
                  <a:cs typeface="Montserrat Semi" charset="0"/>
                  <a:sym typeface="Poppins Medium" charset="0"/>
                </a:rPr>
              </a:br>
              <a:r>
                <a:rPr kumimoji="0" lang="en-US" altLang="x-none" sz="3600" b="1" i="0" u="none" strike="noStrike" kern="1200" cap="none" spc="0" normalizeH="0" baseline="0" noProof="0" dirty="0">
                  <a:ln>
                    <a:noFill/>
                  </a:ln>
                  <a:solidFill>
                    <a:srgbClr val="FEFFFF"/>
                  </a:solidFill>
                  <a:effectLst/>
                  <a:uLnTx/>
                  <a:uFillTx/>
                  <a:latin typeface="Roboto" panose="02000000000000000000" pitchFamily="2" charset="0"/>
                  <a:ea typeface="Roboto" panose="02000000000000000000" pitchFamily="2" charset="0"/>
                  <a:cs typeface="Roboto" panose="02000000000000000000" pitchFamily="2" charset="0"/>
                  <a:sym typeface="Poppins Medium" charset="0"/>
                </a:rPr>
                <a:t>Inspire Giving</a:t>
              </a:r>
            </a:p>
          </p:txBody>
        </p:sp>
        <p:sp>
          <p:nvSpPr>
            <p:cNvPr id="45" name="Rectangle 1">
              <a:extLst>
                <a:ext uri="{FF2B5EF4-FFF2-40B4-BE49-F238E27FC236}">
                  <a16:creationId xmlns:a16="http://schemas.microsoft.com/office/drawing/2014/main" id="{D6AF2B27-40C1-894E-8BE3-02A58D6799A3}"/>
                </a:ext>
              </a:extLst>
            </p:cNvPr>
            <p:cNvSpPr>
              <a:spLocks noChangeArrowheads="1"/>
            </p:cNvSpPr>
            <p:nvPr/>
          </p:nvSpPr>
          <p:spPr bwMode="auto">
            <a:xfrm>
              <a:off x="2947474" y="6939185"/>
              <a:ext cx="5661921" cy="4413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ctr">
                <a:lnSpc>
                  <a:spcPct val="150000"/>
                </a:lnSpc>
                <a:defRPr/>
              </a:pPr>
              <a:r>
                <a:rPr lang="en-US" altLang="en-US" sz="2800" dirty="0">
                  <a:solidFill>
                    <a:srgbClr val="FEFFFF"/>
                  </a:solidFill>
                  <a:latin typeface="Roboto" panose="02000000000000000000" pitchFamily="2" charset="0"/>
                  <a:ea typeface="Roboto" panose="02000000000000000000" pitchFamily="2" charset="0"/>
                  <a:cs typeface="Roboto" panose="02000000000000000000" pitchFamily="2" charset="0"/>
                </a:rPr>
                <a:t>We will focus on ensuring the sustainable growth of fund development, impactful community projects and programs, and volunteer and engagement resources.</a:t>
              </a:r>
            </a:p>
          </p:txBody>
        </p:sp>
      </p:grpSp>
      <p:sp>
        <p:nvSpPr>
          <p:cNvPr id="50" name="Text Box 3">
            <a:extLst>
              <a:ext uri="{FF2B5EF4-FFF2-40B4-BE49-F238E27FC236}">
                <a16:creationId xmlns:a16="http://schemas.microsoft.com/office/drawing/2014/main" id="{F458166C-85DE-1E48-B1B7-1E23EC093B69}"/>
              </a:ext>
            </a:extLst>
          </p:cNvPr>
          <p:cNvSpPr txBox="1">
            <a:spLocks/>
          </p:cNvSpPr>
          <p:nvPr/>
        </p:nvSpPr>
        <p:spPr bwMode="auto">
          <a:xfrm>
            <a:off x="16217245" y="4234501"/>
            <a:ext cx="4692742" cy="1355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marL="0" marR="0" lvl="0" indent="0" algn="ctr" defTabSz="825500" rtl="0" eaLnBrk="1" fontAlgn="base" latinLnBrk="0" hangingPunct="0">
              <a:lnSpc>
                <a:spcPct val="100000"/>
              </a:lnSpc>
              <a:spcBef>
                <a:spcPct val="0"/>
              </a:spcBef>
              <a:spcAft>
                <a:spcPct val="0"/>
              </a:spcAft>
              <a:buClrTx/>
              <a:buSzTx/>
              <a:buFontTx/>
              <a:buNone/>
              <a:tabLst/>
              <a:defRPr/>
            </a:pPr>
            <a:r>
              <a:rPr kumimoji="0" lang="en-US" altLang="x-none" sz="3600" b="1" i="0" u="none" strike="noStrike" kern="1200" cap="none" spc="0" normalizeH="0" baseline="0" noProof="0" dirty="0">
                <a:ln>
                  <a:noFill/>
                </a:ln>
                <a:solidFill>
                  <a:srgbClr val="FEFFFF"/>
                </a:solidFill>
                <a:effectLst/>
                <a:uLnTx/>
                <a:uFillTx/>
                <a:latin typeface="Roboto" panose="02000000000000000000" pitchFamily="2" charset="0"/>
                <a:ea typeface="Roboto" panose="02000000000000000000" pitchFamily="2" charset="0"/>
                <a:cs typeface="Roboto" panose="02000000000000000000" pitchFamily="2" charset="0"/>
                <a:sym typeface="Poppins Medium" charset="0"/>
              </a:rPr>
              <a:t>Unify Efforts</a:t>
            </a:r>
            <a:r>
              <a:rPr kumimoji="0" lang="en-US" altLang="x-none" sz="3600" b="1" i="0" u="none" strike="noStrike" kern="1200" cap="none" spc="0" normalizeH="0" noProof="0" dirty="0">
                <a:ln>
                  <a:noFill/>
                </a:ln>
                <a:solidFill>
                  <a:srgbClr val="FEFFFF"/>
                </a:solidFill>
                <a:effectLst/>
                <a:uLnTx/>
                <a:uFillTx/>
                <a:latin typeface="Roboto" panose="02000000000000000000" pitchFamily="2" charset="0"/>
                <a:ea typeface="Roboto" panose="02000000000000000000" pitchFamily="2" charset="0"/>
                <a:cs typeface="Roboto" panose="02000000000000000000" pitchFamily="2" charset="0"/>
                <a:sym typeface="Poppins Medium" charset="0"/>
              </a:rPr>
              <a:t> &amp; Resources</a:t>
            </a:r>
            <a:endParaRPr kumimoji="0" lang="en-US" altLang="x-none" sz="3600" b="1" i="0" u="none" strike="noStrike" kern="1200" cap="none" spc="0" normalizeH="0" baseline="0" noProof="0" dirty="0">
              <a:ln>
                <a:noFill/>
              </a:ln>
              <a:solidFill>
                <a:srgbClr val="FEFFFF"/>
              </a:solidFill>
              <a:effectLst/>
              <a:uLnTx/>
              <a:uFillTx/>
              <a:latin typeface="Roboto" panose="02000000000000000000" pitchFamily="2" charset="0"/>
              <a:ea typeface="Roboto" panose="02000000000000000000" pitchFamily="2" charset="0"/>
              <a:cs typeface="Roboto" panose="02000000000000000000" pitchFamily="2" charset="0"/>
              <a:sym typeface="Poppins Medium" charset="0"/>
            </a:endParaRPr>
          </a:p>
        </p:txBody>
      </p:sp>
      <p:sp>
        <p:nvSpPr>
          <p:cNvPr id="35" name="Text Box 3">
            <a:extLst>
              <a:ext uri="{FF2B5EF4-FFF2-40B4-BE49-F238E27FC236}">
                <a16:creationId xmlns:a16="http://schemas.microsoft.com/office/drawing/2014/main" id="{79BD4D5F-AD47-694C-86F5-57B44C6C42C8}"/>
              </a:ext>
            </a:extLst>
          </p:cNvPr>
          <p:cNvSpPr txBox="1">
            <a:spLocks/>
          </p:cNvSpPr>
          <p:nvPr/>
        </p:nvSpPr>
        <p:spPr bwMode="auto">
          <a:xfrm>
            <a:off x="1946275" y="2752725"/>
            <a:ext cx="14770004"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8400" dirty="0">
                <a:solidFill>
                  <a:schemeClr val="bg1"/>
                </a:solidFill>
                <a:latin typeface="Freeland ☞" pitchFamily="2" charset="77"/>
                <a:ea typeface="Roboto" panose="02000000000000000000" pitchFamily="2" charset="0"/>
                <a:cs typeface="Roboto" panose="02000000000000000000" pitchFamily="2" charset="0"/>
                <a:sym typeface="Poppins Medium" charset="0"/>
              </a:rPr>
              <a:t>Community Commitment Plan</a:t>
            </a:r>
            <a:endParaRPr lang="x-none" altLang="x-none" sz="8400" dirty="0">
              <a:solidFill>
                <a:schemeClr val="bg1"/>
              </a:solidFill>
              <a:latin typeface="Freeland ☞" pitchFamily="2" charset="77"/>
              <a:ea typeface="Roboto" panose="02000000000000000000" pitchFamily="2" charset="0"/>
              <a:cs typeface="Roboto" panose="02000000000000000000" pitchFamily="2" charset="0"/>
              <a:sym typeface="Poppins Medium" charset="0"/>
            </a:endParaRPr>
          </a:p>
        </p:txBody>
      </p:sp>
      <p:sp>
        <p:nvSpPr>
          <p:cNvPr id="24" name="Text Box 1">
            <a:extLst>
              <a:ext uri="{FF2B5EF4-FFF2-40B4-BE49-F238E27FC236}">
                <a16:creationId xmlns:a16="http://schemas.microsoft.com/office/drawing/2014/main" id="{AA964F3B-E963-144D-9FEB-2E194832A62C}"/>
              </a:ext>
            </a:extLst>
          </p:cNvPr>
          <p:cNvSpPr txBox="1">
            <a:spLocks/>
          </p:cNvSpPr>
          <p:nvPr/>
        </p:nvSpPr>
        <p:spPr bwMode="auto">
          <a:xfrm>
            <a:off x="22545675" y="124920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1BE174C0-49EF-6A46-9119-D79F5F2817AC}"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13</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Tree>
    <p:extLst>
      <p:ext uri="{BB962C8B-B14F-4D97-AF65-F5344CB8AC3E}">
        <p14:creationId xmlns:p14="http://schemas.microsoft.com/office/powerpoint/2010/main" val="1521740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
            <a:extLst>
              <a:ext uri="{FF2B5EF4-FFF2-40B4-BE49-F238E27FC236}">
                <a16:creationId xmlns:a16="http://schemas.microsoft.com/office/drawing/2014/main" id="{79C6D45B-8F45-594D-B641-BA788EB03C54}"/>
              </a:ext>
            </a:extLst>
          </p:cNvPr>
          <p:cNvGrpSpPr>
            <a:grpSpLocks/>
          </p:cNvGrpSpPr>
          <p:nvPr/>
        </p:nvGrpSpPr>
        <p:grpSpPr bwMode="auto">
          <a:xfrm>
            <a:off x="2398712" y="2349763"/>
            <a:ext cx="13537704" cy="4414720"/>
            <a:chOff x="2759074" y="2864395"/>
            <a:chExt cx="13538005" cy="4414012"/>
          </a:xfrm>
        </p:grpSpPr>
        <p:sp>
          <p:nvSpPr>
            <p:cNvPr id="8" name="Text Box 3">
              <a:extLst>
                <a:ext uri="{FF2B5EF4-FFF2-40B4-BE49-F238E27FC236}">
                  <a16:creationId xmlns:a16="http://schemas.microsoft.com/office/drawing/2014/main" id="{007D5A8D-239E-8243-A9E6-7121CB72F793}"/>
                </a:ext>
              </a:extLst>
            </p:cNvPr>
            <p:cNvSpPr txBox="1">
              <a:spLocks/>
            </p:cNvSpPr>
            <p:nvPr/>
          </p:nvSpPr>
          <p:spPr bwMode="auto">
            <a:xfrm>
              <a:off x="2759074" y="3630772"/>
              <a:ext cx="13538005" cy="1585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8400" dirty="0">
                  <a:solidFill>
                    <a:schemeClr val="bg1"/>
                  </a:solidFill>
                  <a:latin typeface="Freeland ☞" pitchFamily="2" charset="77"/>
                  <a:ea typeface="Roboto" panose="02000000000000000000" pitchFamily="2" charset="0"/>
                  <a:cs typeface="Montserrat Semi" charset="0"/>
                  <a:sym typeface="Poppins Medium" charset="0"/>
                </a:rPr>
                <a:t>Day of Action 2020</a:t>
              </a:r>
              <a:endParaRPr lang="x-none" altLang="x-none" sz="8400" dirty="0">
                <a:solidFill>
                  <a:schemeClr val="bg1"/>
                </a:solidFill>
                <a:latin typeface="Freeland ☞" pitchFamily="2" charset="77"/>
                <a:ea typeface="Roboto" panose="02000000000000000000" pitchFamily="2" charset="0"/>
                <a:cs typeface="Montserrat Semi" charset="0"/>
                <a:sym typeface="Poppins Medium" charset="0"/>
              </a:endParaRPr>
            </a:p>
          </p:txBody>
        </p:sp>
        <p:sp>
          <p:nvSpPr>
            <p:cNvPr id="8196" name="Rectangle 1">
              <a:extLst>
                <a:ext uri="{FF2B5EF4-FFF2-40B4-BE49-F238E27FC236}">
                  <a16:creationId xmlns:a16="http://schemas.microsoft.com/office/drawing/2014/main" id="{099BE52B-3C98-3E48-B6FB-1F8E8CC8A695}"/>
                </a:ext>
              </a:extLst>
            </p:cNvPr>
            <p:cNvSpPr>
              <a:spLocks noChangeArrowheads="1"/>
            </p:cNvSpPr>
            <p:nvPr/>
          </p:nvSpPr>
          <p:spPr bwMode="auto">
            <a:xfrm>
              <a:off x="2778124" y="5273821"/>
              <a:ext cx="10278522" cy="200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altLang="en-US" sz="4400" dirty="0">
                  <a:solidFill>
                    <a:schemeClr val="bg1"/>
                  </a:solidFill>
                  <a:latin typeface="Roboto" panose="02000000000000000000" pitchFamily="2" charset="0"/>
                  <a:ea typeface="Roboto" panose="02000000000000000000" pitchFamily="2" charset="0"/>
                  <a:cs typeface="Open Sans" panose="020B0606030504020204" pitchFamily="34" charset="0"/>
                </a:rPr>
                <a:t>We collected </a:t>
              </a:r>
              <a:r>
                <a:rPr lang="en-US" altLang="en-US" sz="4400" b="1" dirty="0">
                  <a:solidFill>
                    <a:srgbClr val="F05355"/>
                  </a:solidFill>
                  <a:latin typeface="Roboto" panose="02000000000000000000" pitchFamily="2" charset="0"/>
                  <a:ea typeface="Roboto" panose="02000000000000000000" pitchFamily="2" charset="0"/>
                  <a:cs typeface="Open Sans" panose="020B0606030504020204" pitchFamily="34" charset="0"/>
                </a:rPr>
                <a:t>344 packages </a:t>
              </a:r>
              <a:r>
                <a:rPr lang="en-US" altLang="en-US" sz="4400" dirty="0">
                  <a:solidFill>
                    <a:schemeClr val="bg1"/>
                  </a:solidFill>
                  <a:latin typeface="Roboto" panose="02000000000000000000" pitchFamily="2" charset="0"/>
                  <a:ea typeface="Roboto" panose="02000000000000000000" pitchFamily="2" charset="0"/>
                  <a:cs typeface="Open Sans" panose="020B0606030504020204" pitchFamily="34" charset="0"/>
                </a:rPr>
                <a:t>of items valued at </a:t>
              </a:r>
              <a:r>
                <a:rPr lang="en-US" altLang="en-US" sz="4400" b="1" dirty="0">
                  <a:solidFill>
                    <a:srgbClr val="00AEEF"/>
                  </a:solidFill>
                  <a:latin typeface="Roboto" panose="02000000000000000000" pitchFamily="2" charset="0"/>
                  <a:ea typeface="Roboto" panose="02000000000000000000" pitchFamily="2" charset="0"/>
                  <a:cs typeface="Open Sans" panose="020B0606030504020204" pitchFamily="34" charset="0"/>
                </a:rPr>
                <a:t>$772.00 </a:t>
              </a:r>
              <a:r>
                <a:rPr lang="en-US" altLang="en-US" sz="4400" dirty="0">
                  <a:solidFill>
                    <a:schemeClr val="bg1"/>
                  </a:solidFill>
                  <a:latin typeface="Roboto" panose="02000000000000000000" pitchFamily="2" charset="0"/>
                  <a:ea typeface="Roboto" panose="02000000000000000000" pitchFamily="2" charset="0"/>
                  <a:cs typeface="Open Sans" panose="020B0606030504020204" pitchFamily="34" charset="0"/>
                </a:rPr>
                <a:t>for</a:t>
              </a:r>
              <a:r>
                <a:rPr lang="en-US" altLang="en-US" sz="4400" b="1" dirty="0">
                  <a:solidFill>
                    <a:srgbClr val="00AEEF"/>
                  </a:solidFill>
                  <a:latin typeface="Roboto" panose="02000000000000000000" pitchFamily="2" charset="0"/>
                  <a:ea typeface="Roboto" panose="02000000000000000000" pitchFamily="2" charset="0"/>
                  <a:cs typeface="Open Sans" panose="020B0606030504020204" pitchFamily="34" charset="0"/>
                </a:rPr>
                <a:t> </a:t>
              </a:r>
              <a:r>
                <a:rPr lang="en-US" altLang="en-US" sz="4400" b="1" dirty="0">
                  <a:solidFill>
                    <a:srgbClr val="2E3975"/>
                  </a:solidFill>
                  <a:latin typeface="Roboto" panose="02000000000000000000" pitchFamily="2" charset="0"/>
                  <a:ea typeface="Roboto" panose="02000000000000000000" pitchFamily="2" charset="0"/>
                  <a:cs typeface="Open Sans" panose="020B0606030504020204" pitchFamily="34" charset="0"/>
                </a:rPr>
                <a:t>5 organizations.</a:t>
              </a:r>
            </a:p>
          </p:txBody>
        </p:sp>
        <p:sp>
          <p:nvSpPr>
            <p:cNvPr id="7" name="Text Box 2">
              <a:extLst>
                <a:ext uri="{FF2B5EF4-FFF2-40B4-BE49-F238E27FC236}">
                  <a16:creationId xmlns:a16="http://schemas.microsoft.com/office/drawing/2014/main" id="{16915B3A-F0DC-504A-946E-346CB2B559F1}"/>
                </a:ext>
              </a:extLst>
            </p:cNvPr>
            <p:cNvSpPr txBox="1">
              <a:spLocks/>
            </p:cNvSpPr>
            <p:nvPr/>
          </p:nvSpPr>
          <p:spPr bwMode="auto">
            <a:xfrm>
              <a:off x="2760662" y="2864395"/>
              <a:ext cx="7199572" cy="569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spAutoFit/>
            </a:bodyPr>
            <a:lstStyle/>
            <a:p>
              <a:pPr eaLnBrk="1">
                <a:defRPr/>
              </a:pPr>
              <a:r>
                <a:rPr lang="en-US"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rPr>
                <a:t>INSPIRE GIVING</a:t>
              </a:r>
              <a:endParaRPr lang="x-none"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endParaRPr>
            </a:p>
          </p:txBody>
        </p:sp>
      </p:grpSp>
      <p:pic>
        <p:nvPicPr>
          <p:cNvPr id="1028" name="Picture 4" descr="YWCA | RG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91948" y="7722096"/>
            <a:ext cx="4345309" cy="257627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8" descr="First Presbyterian Church of Johnson City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8" name="Picture 4" descr="https://scontent-lga3-2.xx.fbcdn.net/v/t1.0-9/109516761_10157466359171417_3518860733513656274_o.jpg?_nc_cat=108&amp;ccb=2&amp;_nc_sid=2c4854&amp;_nc_ohc=uXwikOwLYT4AX_Ez0WQ&amp;_nc_ht=scontent-lga3-2.xx&amp;oh=1b9a7f981d06781e4d66ef7cfdeee5a0&amp;oe=5FBEC1A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454335" y="4005671"/>
            <a:ext cx="11929665" cy="9710329"/>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Urban Leaugue of Springfield"/>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193253" y="10515883"/>
            <a:ext cx="2167395" cy="2167395"/>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YMCA of Broome County"/>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85497" y="10445318"/>
            <a:ext cx="2469159" cy="246916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6" descr="Wilson Childrens Center - Home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414059" y="7496603"/>
            <a:ext cx="3766390" cy="2180542"/>
          </a:xfrm>
          <a:prstGeom prst="rect">
            <a:avLst/>
          </a:prstGeom>
        </p:spPr>
      </p:pic>
      <p:pic>
        <p:nvPicPr>
          <p:cNvPr id="13" name="Picture 6" descr="HLC | Healthy Lifestyles Coalition | United Way of Broome County"/>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531919" y="10438425"/>
            <a:ext cx="1708048" cy="243396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Группа 1">
            <a:extLst>
              <a:ext uri="{FF2B5EF4-FFF2-40B4-BE49-F238E27FC236}">
                <a16:creationId xmlns:a16="http://schemas.microsoft.com/office/drawing/2014/main" id="{87FBF7B7-10F1-D142-94A8-2DC73D98C18F}"/>
              </a:ext>
            </a:extLst>
          </p:cNvPr>
          <p:cNvGrpSpPr>
            <a:grpSpLocks/>
          </p:cNvGrpSpPr>
          <p:nvPr/>
        </p:nvGrpSpPr>
        <p:grpSpPr bwMode="auto">
          <a:xfrm>
            <a:off x="12768263" y="1697038"/>
            <a:ext cx="10233025" cy="806450"/>
            <a:chOff x="5695546" y="665312"/>
            <a:chExt cx="13721558" cy="1080120"/>
          </a:xfrm>
        </p:grpSpPr>
        <p:sp>
          <p:nvSpPr>
            <p:cNvPr id="15" name="Скругленный прямоугольник 2">
              <a:extLst>
                <a:ext uri="{FF2B5EF4-FFF2-40B4-BE49-F238E27FC236}">
                  <a16:creationId xmlns:a16="http://schemas.microsoft.com/office/drawing/2014/main" id="{FA421222-22F8-CA4C-A0BD-2107C5B53E14}"/>
                </a:ext>
              </a:extLst>
            </p:cNvPr>
            <p:cNvSpPr>
              <a:spLocks noChangeArrowheads="1"/>
            </p:cNvSpPr>
            <p:nvPr/>
          </p:nvSpPr>
          <p:spPr bwMode="auto">
            <a:xfrm>
              <a:off x="569554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dirty="0"/>
            </a:p>
          </p:txBody>
        </p:sp>
        <p:sp>
          <p:nvSpPr>
            <p:cNvPr id="16" name="Скругленный прямоугольник 3">
              <a:extLst>
                <a:ext uri="{FF2B5EF4-FFF2-40B4-BE49-F238E27FC236}">
                  <a16:creationId xmlns:a16="http://schemas.microsoft.com/office/drawing/2014/main" id="{ACF5C7BA-0389-3345-ADD5-40CB131D0AA5}"/>
                </a:ext>
              </a:extLst>
            </p:cNvPr>
            <p:cNvSpPr>
              <a:spLocks noChangeArrowheads="1"/>
            </p:cNvSpPr>
            <p:nvPr/>
          </p:nvSpPr>
          <p:spPr bwMode="auto">
            <a:xfrm>
              <a:off x="7100150"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7" name="Скругленный прямоугольник 4">
              <a:extLst>
                <a:ext uri="{FF2B5EF4-FFF2-40B4-BE49-F238E27FC236}">
                  <a16:creationId xmlns:a16="http://schemas.microsoft.com/office/drawing/2014/main" id="{607EC8F5-9C67-AE4F-B222-F77F3787A926}"/>
                </a:ext>
              </a:extLst>
            </p:cNvPr>
            <p:cNvSpPr>
              <a:spLocks noChangeArrowheads="1"/>
            </p:cNvSpPr>
            <p:nvPr/>
          </p:nvSpPr>
          <p:spPr bwMode="auto">
            <a:xfrm>
              <a:off x="850475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8" name="Скругленный прямоугольник 5">
              <a:extLst>
                <a:ext uri="{FF2B5EF4-FFF2-40B4-BE49-F238E27FC236}">
                  <a16:creationId xmlns:a16="http://schemas.microsoft.com/office/drawing/2014/main" id="{C1E4E831-1006-0A48-90E1-2AE279C00C17}"/>
                </a:ext>
              </a:extLst>
            </p:cNvPr>
            <p:cNvSpPr>
              <a:spLocks noChangeArrowheads="1"/>
            </p:cNvSpPr>
            <p:nvPr/>
          </p:nvSpPr>
          <p:spPr bwMode="auto">
            <a:xfrm>
              <a:off x="9909358"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9" name="Скругленный прямоугольник 6">
              <a:extLst>
                <a:ext uri="{FF2B5EF4-FFF2-40B4-BE49-F238E27FC236}">
                  <a16:creationId xmlns:a16="http://schemas.microsoft.com/office/drawing/2014/main" id="{62F2F165-A3C6-A446-ABFB-3B9EE92F6D20}"/>
                </a:ext>
              </a:extLst>
            </p:cNvPr>
            <p:cNvSpPr>
              <a:spLocks noChangeArrowheads="1"/>
            </p:cNvSpPr>
            <p:nvPr/>
          </p:nvSpPr>
          <p:spPr bwMode="auto">
            <a:xfrm>
              <a:off x="11313962" y="665312"/>
              <a:ext cx="1080120" cy="1080120"/>
            </a:xfrm>
            <a:prstGeom prst="roundRect">
              <a:avLst>
                <a:gd name="adj" fmla="val 6824"/>
              </a:avLst>
            </a:prstGeom>
            <a:solidFill>
              <a:srgbClr val="F05355"/>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20" name="Скругленный прямоугольник 7">
              <a:extLst>
                <a:ext uri="{FF2B5EF4-FFF2-40B4-BE49-F238E27FC236}">
                  <a16:creationId xmlns:a16="http://schemas.microsoft.com/office/drawing/2014/main" id="{A45B8E97-698F-0C45-8903-7BC59F3ADC59}"/>
                </a:ext>
              </a:extLst>
            </p:cNvPr>
            <p:cNvSpPr>
              <a:spLocks noChangeArrowheads="1"/>
            </p:cNvSpPr>
            <p:nvPr/>
          </p:nvSpPr>
          <p:spPr bwMode="auto">
            <a:xfrm>
              <a:off x="1271856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21" name="Скругленный прямоугольник 8">
              <a:extLst>
                <a:ext uri="{FF2B5EF4-FFF2-40B4-BE49-F238E27FC236}">
                  <a16:creationId xmlns:a16="http://schemas.microsoft.com/office/drawing/2014/main" id="{64720F40-B263-454C-8F51-278799ABA431}"/>
                </a:ext>
              </a:extLst>
            </p:cNvPr>
            <p:cNvSpPr>
              <a:spLocks noChangeArrowheads="1"/>
            </p:cNvSpPr>
            <p:nvPr/>
          </p:nvSpPr>
          <p:spPr bwMode="auto">
            <a:xfrm>
              <a:off x="14123170"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22" name="Скругленный прямоугольник 9">
              <a:extLst>
                <a:ext uri="{FF2B5EF4-FFF2-40B4-BE49-F238E27FC236}">
                  <a16:creationId xmlns:a16="http://schemas.microsoft.com/office/drawing/2014/main" id="{D7C1AB24-0AC7-B741-B19B-AA9686CF7706}"/>
                </a:ext>
              </a:extLst>
            </p:cNvPr>
            <p:cNvSpPr>
              <a:spLocks noChangeArrowheads="1"/>
            </p:cNvSpPr>
            <p:nvPr/>
          </p:nvSpPr>
          <p:spPr bwMode="auto">
            <a:xfrm>
              <a:off x="1552777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23" name="Скругленный прямоугольник 10">
              <a:extLst>
                <a:ext uri="{FF2B5EF4-FFF2-40B4-BE49-F238E27FC236}">
                  <a16:creationId xmlns:a16="http://schemas.microsoft.com/office/drawing/2014/main" id="{04EB3266-AE27-6D47-937B-1EF27C7816AF}"/>
                </a:ext>
              </a:extLst>
            </p:cNvPr>
            <p:cNvSpPr>
              <a:spLocks noChangeArrowheads="1"/>
            </p:cNvSpPr>
            <p:nvPr/>
          </p:nvSpPr>
          <p:spPr bwMode="auto">
            <a:xfrm>
              <a:off x="16932378"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24" name="Скругленный прямоугольник 11">
              <a:extLst>
                <a:ext uri="{FF2B5EF4-FFF2-40B4-BE49-F238E27FC236}">
                  <a16:creationId xmlns:a16="http://schemas.microsoft.com/office/drawing/2014/main" id="{FFD83BAD-7885-994D-8C3B-D179F17FD4E8}"/>
                </a:ext>
              </a:extLst>
            </p:cNvPr>
            <p:cNvSpPr>
              <a:spLocks noChangeArrowheads="1"/>
            </p:cNvSpPr>
            <p:nvPr/>
          </p:nvSpPr>
          <p:spPr bwMode="auto">
            <a:xfrm>
              <a:off x="18336984"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grpSp>
      <p:sp>
        <p:nvSpPr>
          <p:cNvPr id="25" name="Text Box 1">
            <a:extLst>
              <a:ext uri="{FF2B5EF4-FFF2-40B4-BE49-F238E27FC236}">
                <a16:creationId xmlns:a16="http://schemas.microsoft.com/office/drawing/2014/main" id="{4861555E-4EEE-4F48-BC73-9359207CCAA5}"/>
              </a:ext>
            </a:extLst>
          </p:cNvPr>
          <p:cNvSpPr txBox="1">
            <a:spLocks/>
          </p:cNvSpPr>
          <p:nvPr/>
        </p:nvSpPr>
        <p:spPr bwMode="auto">
          <a:xfrm>
            <a:off x="902709" y="1291447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1BE174C0-49EF-6A46-9119-D79F5F2817AC}"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14</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Tree>
    <p:extLst>
      <p:ext uri="{BB962C8B-B14F-4D97-AF65-F5344CB8AC3E}">
        <p14:creationId xmlns:p14="http://schemas.microsoft.com/office/powerpoint/2010/main" val="265953779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Text Box 1">
            <a:extLst>
              <a:ext uri="{FF2B5EF4-FFF2-40B4-BE49-F238E27FC236}">
                <a16:creationId xmlns:a16="http://schemas.microsoft.com/office/drawing/2014/main" id="{A5227261-2D03-4A45-A1B0-10F15E58F7BF}"/>
              </a:ext>
            </a:extLst>
          </p:cNvPr>
          <p:cNvSpPr txBox="1">
            <a:spLocks/>
          </p:cNvSpPr>
          <p:nvPr/>
        </p:nvSpPr>
        <p:spPr bwMode="auto">
          <a:xfrm>
            <a:off x="22545675" y="124920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6AB29CE6-BBEA-C54D-872A-6D4D65BEB822}"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15</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
        <p:nvSpPr>
          <p:cNvPr id="8" name="Text Box 3">
            <a:extLst>
              <a:ext uri="{FF2B5EF4-FFF2-40B4-BE49-F238E27FC236}">
                <a16:creationId xmlns:a16="http://schemas.microsoft.com/office/drawing/2014/main" id="{007D5A8D-239E-8243-A9E6-7121CB72F793}"/>
              </a:ext>
            </a:extLst>
          </p:cNvPr>
          <p:cNvSpPr txBox="1">
            <a:spLocks/>
          </p:cNvSpPr>
          <p:nvPr/>
        </p:nvSpPr>
        <p:spPr bwMode="auto">
          <a:xfrm>
            <a:off x="2398713" y="2368550"/>
            <a:ext cx="11665495"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8400" dirty="0">
                <a:solidFill>
                  <a:schemeClr val="bg1"/>
                </a:solidFill>
                <a:latin typeface="Roboto" panose="02000000000000000000" pitchFamily="2" charset="0"/>
                <a:ea typeface="Roboto" panose="02000000000000000000" pitchFamily="2" charset="0"/>
                <a:cs typeface="Montserrat Semi" charset="0"/>
                <a:sym typeface="Poppins Medium" charset="0"/>
              </a:rPr>
              <a:t>Day of Caring 2020</a:t>
            </a:r>
            <a:endParaRPr lang="x-none" altLang="x-none" sz="8400" dirty="0">
              <a:solidFill>
                <a:schemeClr val="bg1"/>
              </a:solidFill>
              <a:latin typeface="Roboto" panose="02000000000000000000" pitchFamily="2" charset="0"/>
              <a:ea typeface="Roboto" panose="02000000000000000000" pitchFamily="2" charset="0"/>
              <a:cs typeface="Montserrat Semi" charset="0"/>
              <a:sym typeface="Poppins Medium" charset="0"/>
            </a:endParaRPr>
          </a:p>
        </p:txBody>
      </p:sp>
      <p:sp>
        <p:nvSpPr>
          <p:cNvPr id="7" name="Text Box 2">
            <a:extLst>
              <a:ext uri="{FF2B5EF4-FFF2-40B4-BE49-F238E27FC236}">
                <a16:creationId xmlns:a16="http://schemas.microsoft.com/office/drawing/2014/main" id="{16915B3A-F0DC-504A-946E-346CB2B559F1}"/>
              </a:ext>
            </a:extLst>
          </p:cNvPr>
          <p:cNvSpPr txBox="1">
            <a:spLocks/>
          </p:cNvSpPr>
          <p:nvPr/>
        </p:nvSpPr>
        <p:spPr bwMode="auto">
          <a:xfrm>
            <a:off x="2400300" y="1601788"/>
            <a:ext cx="5592763" cy="56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spAutoFit/>
          </a:bodyPr>
          <a:lstStyle/>
          <a:p>
            <a:pPr eaLnBrk="1">
              <a:defRPr/>
            </a:pPr>
            <a:r>
              <a:rPr lang="en-US" altLang="x-none" sz="3200" b="1" spc="300" dirty="0">
                <a:solidFill>
                  <a:schemeClr val="accent3"/>
                </a:solidFill>
                <a:latin typeface="Roboto" panose="02000000000000000000" pitchFamily="2" charset="0"/>
                <a:ea typeface="Roboto" panose="02000000000000000000" pitchFamily="2" charset="0"/>
                <a:cs typeface="Montserrat" charset="0"/>
                <a:sym typeface="Poppins SemiBold" charset="0"/>
              </a:rPr>
              <a:t>INSPIRE GIVING</a:t>
            </a:r>
            <a:endParaRPr lang="x-none" altLang="x-none" sz="3200" b="1" spc="300" dirty="0">
              <a:solidFill>
                <a:schemeClr val="accent3"/>
              </a:solidFill>
              <a:latin typeface="Roboto" panose="02000000000000000000" pitchFamily="2" charset="0"/>
              <a:ea typeface="Roboto" panose="02000000000000000000" pitchFamily="2" charset="0"/>
              <a:cs typeface="Montserrat" charset="0"/>
              <a:sym typeface="Poppins SemiBold" charset="0"/>
            </a:endParaRPr>
          </a:p>
        </p:txBody>
      </p:sp>
      <p:pic>
        <p:nvPicPr>
          <p:cNvPr id="2050" name="Picture 2" descr="https://scontent-lga3-2.xx.fbcdn.net/v/t1.0-9/121087631_10157680218636417_4096557760647090243_o.jpg?_nc_cat=107&amp;ccb=2&amp;_nc_sid=2c4854&amp;_nc_ohc=pY8V4UjYYJMAX-IE8jb&amp;_nc_ht=scontent-lga3-2.xx&amp;oh=3f058616afc4c12a36c7b54d81fdb861&amp;oe=5FBDDAB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7677" y="11231"/>
            <a:ext cx="20592342" cy="1370476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2D48381-AB6D-2041-982A-9DA1A95B80F3}"/>
              </a:ext>
            </a:extLst>
          </p:cNvPr>
          <p:cNvSpPr/>
          <p:nvPr/>
        </p:nvSpPr>
        <p:spPr bwMode="auto">
          <a:xfrm>
            <a:off x="0" y="0"/>
            <a:ext cx="3839072" cy="13716000"/>
          </a:xfrm>
          <a:prstGeom prst="rect">
            <a:avLst/>
          </a:prstGeom>
          <a:solidFill>
            <a:srgbClr val="2A3688"/>
          </a:solidFill>
          <a:ln w="12700" cap="flat" cmpd="sng" algn="ctr">
            <a:solidFill>
              <a:srgbClr val="00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9" name="Text Box 1">
            <a:extLst>
              <a:ext uri="{FF2B5EF4-FFF2-40B4-BE49-F238E27FC236}">
                <a16:creationId xmlns:a16="http://schemas.microsoft.com/office/drawing/2014/main" id="{A6B4D4B7-3922-5F43-8C64-68C17E9A4D55}"/>
              </a:ext>
            </a:extLst>
          </p:cNvPr>
          <p:cNvSpPr txBox="1">
            <a:spLocks/>
          </p:cNvSpPr>
          <p:nvPr/>
        </p:nvSpPr>
        <p:spPr bwMode="auto">
          <a:xfrm>
            <a:off x="22698075" y="126444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1BE174C0-49EF-6A46-9119-D79F5F2817AC}"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15</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Tree>
    <p:extLst>
      <p:ext uri="{BB962C8B-B14F-4D97-AF65-F5344CB8AC3E}">
        <p14:creationId xmlns:p14="http://schemas.microsoft.com/office/powerpoint/2010/main" val="409632007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First Presbyterian Church of Johnson City, NY"/>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000006" y="7419755"/>
            <a:ext cx="6289418" cy="4115831"/>
          </a:xfrm>
          <a:prstGeom prst="rect">
            <a:avLst/>
          </a:prstGeom>
          <a:noFill/>
          <a:extLst>
            <a:ext uri="{909E8E84-426E-40DD-AFC4-6F175D3DCCD1}">
              <a14:hiddenFill xmlns:a14="http://schemas.microsoft.com/office/drawing/2010/main">
                <a:solidFill>
                  <a:srgbClr val="FFFFFF"/>
                </a:solidFill>
              </a14:hiddenFill>
            </a:ext>
          </a:extLst>
        </p:spPr>
      </p:pic>
      <p:grpSp>
        <p:nvGrpSpPr>
          <p:cNvPr id="8194" name="Group 2">
            <a:extLst>
              <a:ext uri="{FF2B5EF4-FFF2-40B4-BE49-F238E27FC236}">
                <a16:creationId xmlns:a16="http://schemas.microsoft.com/office/drawing/2014/main" id="{79C6D45B-8F45-594D-B641-BA788EB03C54}"/>
              </a:ext>
            </a:extLst>
          </p:cNvPr>
          <p:cNvGrpSpPr>
            <a:grpSpLocks/>
          </p:cNvGrpSpPr>
          <p:nvPr/>
        </p:nvGrpSpPr>
        <p:grpSpPr bwMode="auto">
          <a:xfrm>
            <a:off x="2398712" y="2349763"/>
            <a:ext cx="13537704" cy="4420622"/>
            <a:chOff x="2759074" y="2864395"/>
            <a:chExt cx="13538005" cy="4419913"/>
          </a:xfrm>
        </p:grpSpPr>
        <p:sp>
          <p:nvSpPr>
            <p:cNvPr id="8" name="Text Box 3">
              <a:extLst>
                <a:ext uri="{FF2B5EF4-FFF2-40B4-BE49-F238E27FC236}">
                  <a16:creationId xmlns:a16="http://schemas.microsoft.com/office/drawing/2014/main" id="{007D5A8D-239E-8243-A9E6-7121CB72F793}"/>
                </a:ext>
              </a:extLst>
            </p:cNvPr>
            <p:cNvSpPr txBox="1">
              <a:spLocks/>
            </p:cNvSpPr>
            <p:nvPr/>
          </p:nvSpPr>
          <p:spPr bwMode="auto">
            <a:xfrm>
              <a:off x="2759074" y="3630772"/>
              <a:ext cx="13538005" cy="1585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8400" dirty="0">
                  <a:solidFill>
                    <a:schemeClr val="bg1"/>
                  </a:solidFill>
                  <a:latin typeface="Freeland ☞" pitchFamily="2" charset="77"/>
                  <a:ea typeface="Roboto" panose="02000000000000000000" pitchFamily="2" charset="0"/>
                  <a:cs typeface="Montserrat Semi" charset="0"/>
                  <a:sym typeface="Poppins Medium" charset="0"/>
                </a:rPr>
                <a:t>Day of Caring 2020</a:t>
              </a:r>
              <a:endParaRPr lang="x-none" altLang="x-none" sz="8400" dirty="0">
                <a:solidFill>
                  <a:schemeClr val="bg1"/>
                </a:solidFill>
                <a:latin typeface="Freeland ☞" pitchFamily="2" charset="77"/>
                <a:ea typeface="Roboto" panose="02000000000000000000" pitchFamily="2" charset="0"/>
                <a:cs typeface="Montserrat Semi" charset="0"/>
                <a:sym typeface="Poppins Medium" charset="0"/>
              </a:endParaRPr>
            </a:p>
          </p:txBody>
        </p:sp>
        <p:sp>
          <p:nvSpPr>
            <p:cNvPr id="8196" name="Rectangle 1">
              <a:extLst>
                <a:ext uri="{FF2B5EF4-FFF2-40B4-BE49-F238E27FC236}">
                  <a16:creationId xmlns:a16="http://schemas.microsoft.com/office/drawing/2014/main" id="{099BE52B-3C98-3E48-B6FB-1F8E8CC8A695}"/>
                </a:ext>
              </a:extLst>
            </p:cNvPr>
            <p:cNvSpPr>
              <a:spLocks noChangeArrowheads="1"/>
            </p:cNvSpPr>
            <p:nvPr/>
          </p:nvSpPr>
          <p:spPr bwMode="auto">
            <a:xfrm>
              <a:off x="2778124" y="5273824"/>
              <a:ext cx="11070627" cy="201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altLang="en-US" sz="4400" dirty="0">
                  <a:solidFill>
                    <a:schemeClr val="bg1"/>
                  </a:solidFill>
                  <a:latin typeface="Roboto" panose="02000000000000000000" pitchFamily="2" charset="0"/>
                  <a:ea typeface="Roboto" panose="02000000000000000000" pitchFamily="2" charset="0"/>
                  <a:cs typeface="Open Sans" panose="020B0606030504020204" pitchFamily="34" charset="0"/>
                </a:rPr>
                <a:t>We collected </a:t>
              </a:r>
              <a:r>
                <a:rPr lang="en-US" altLang="en-US" sz="4400" b="1" dirty="0">
                  <a:solidFill>
                    <a:schemeClr val="bg1"/>
                  </a:solidFill>
                  <a:latin typeface="Roboto" panose="02000000000000000000" pitchFamily="2" charset="0"/>
                  <a:ea typeface="Roboto" panose="02000000000000000000" pitchFamily="2" charset="0"/>
                  <a:cs typeface="Open Sans" panose="020B0606030504020204" pitchFamily="34" charset="0"/>
                </a:rPr>
                <a:t>over 1,300 packages </a:t>
              </a:r>
              <a:r>
                <a:rPr lang="en-US" altLang="en-US" sz="4400" dirty="0">
                  <a:solidFill>
                    <a:schemeClr val="bg1"/>
                  </a:solidFill>
                  <a:latin typeface="Roboto" panose="02000000000000000000" pitchFamily="2" charset="0"/>
                  <a:ea typeface="Roboto" panose="02000000000000000000" pitchFamily="2" charset="0"/>
                  <a:cs typeface="Open Sans" panose="020B0606030504020204" pitchFamily="34" charset="0"/>
                </a:rPr>
                <a:t>valued at </a:t>
              </a:r>
              <a:r>
                <a:rPr lang="en-US" altLang="en-US" sz="4400" b="1" dirty="0">
                  <a:solidFill>
                    <a:schemeClr val="bg1"/>
                  </a:solidFill>
                  <a:latin typeface="Roboto" panose="02000000000000000000" pitchFamily="2" charset="0"/>
                  <a:ea typeface="Roboto" panose="02000000000000000000" pitchFamily="2" charset="0"/>
                  <a:cs typeface="Open Sans" panose="020B0606030504020204" pitchFamily="34" charset="0"/>
                </a:rPr>
                <a:t>over $3,300 </a:t>
              </a:r>
              <a:r>
                <a:rPr lang="en-US" altLang="en-US" sz="4400" dirty="0">
                  <a:solidFill>
                    <a:schemeClr val="bg1"/>
                  </a:solidFill>
                  <a:latin typeface="Roboto" panose="02000000000000000000" pitchFamily="2" charset="0"/>
                  <a:ea typeface="Roboto" panose="02000000000000000000" pitchFamily="2" charset="0"/>
                  <a:cs typeface="Open Sans" panose="020B0606030504020204" pitchFamily="34" charset="0"/>
                </a:rPr>
                <a:t>to </a:t>
              </a:r>
              <a:r>
                <a:rPr lang="en-US" altLang="en-US" sz="4400" b="1" dirty="0">
                  <a:solidFill>
                    <a:srgbClr val="F05355"/>
                  </a:solidFill>
                  <a:latin typeface="Roboto" panose="02000000000000000000" pitchFamily="2" charset="0"/>
                  <a:ea typeface="Roboto" panose="02000000000000000000" pitchFamily="2" charset="0"/>
                  <a:cs typeface="Open Sans" panose="020B0606030504020204" pitchFamily="34" charset="0"/>
                </a:rPr>
                <a:t>6 organizations</a:t>
              </a:r>
              <a:r>
                <a:rPr lang="en-US" altLang="en-US" sz="4400" dirty="0">
                  <a:solidFill>
                    <a:schemeClr val="bg1"/>
                  </a:solidFill>
                  <a:latin typeface="Roboto" panose="02000000000000000000" pitchFamily="2" charset="0"/>
                  <a:ea typeface="Roboto" panose="02000000000000000000" pitchFamily="2" charset="0"/>
                  <a:cs typeface="Open Sans" panose="020B0606030504020204" pitchFamily="34" charset="0"/>
                </a:rPr>
                <a:t>.</a:t>
              </a:r>
            </a:p>
          </p:txBody>
        </p:sp>
        <p:sp>
          <p:nvSpPr>
            <p:cNvPr id="7" name="Text Box 2">
              <a:extLst>
                <a:ext uri="{FF2B5EF4-FFF2-40B4-BE49-F238E27FC236}">
                  <a16:creationId xmlns:a16="http://schemas.microsoft.com/office/drawing/2014/main" id="{16915B3A-F0DC-504A-946E-346CB2B559F1}"/>
                </a:ext>
              </a:extLst>
            </p:cNvPr>
            <p:cNvSpPr txBox="1">
              <a:spLocks/>
            </p:cNvSpPr>
            <p:nvPr/>
          </p:nvSpPr>
          <p:spPr bwMode="auto">
            <a:xfrm>
              <a:off x="2760662" y="2864395"/>
              <a:ext cx="7199572" cy="569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spAutoFit/>
            </a:bodyPr>
            <a:lstStyle/>
            <a:p>
              <a:pPr eaLnBrk="1">
                <a:defRPr/>
              </a:pPr>
              <a:r>
                <a:rPr lang="en-US"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rPr>
                <a:t>INSPIRE GIVING</a:t>
              </a:r>
              <a:endParaRPr lang="x-none"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endParaRPr>
            </a:p>
          </p:txBody>
        </p:sp>
      </p:grpSp>
      <p:pic>
        <p:nvPicPr>
          <p:cNvPr id="5124" name="Picture 4" descr="https://149364050.v2.pressablecdn.com/wp-content/uploads/brushteeth-707x1024.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88344" y="0"/>
            <a:ext cx="9469933" cy="13716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mepage | Volunteers of Americ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98192" y="11535586"/>
            <a:ext cx="7946523" cy="14993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YWCA | RGF"/>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999729" y="11333040"/>
            <a:ext cx="4287811" cy="25421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LC | Healthy Lifestyles Coalition | United Way of Broome County"/>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35705" y="8290132"/>
            <a:ext cx="2042573" cy="291066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8" descr="First Presbyterian Church of Johnson City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Rise - Comprehensive Domestic Violence Services - Binghamton, NY"/>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1781599" y="8370168"/>
            <a:ext cx="2967262" cy="279919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ile:The Salvation Army.svg - Wikipedia"/>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43827" y="8157891"/>
            <a:ext cx="2692706" cy="3175149"/>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1">
            <a:extLst>
              <a:ext uri="{FF2B5EF4-FFF2-40B4-BE49-F238E27FC236}">
                <a16:creationId xmlns:a16="http://schemas.microsoft.com/office/drawing/2014/main" id="{EBE5614C-6EAC-DF40-B4C1-22A9373783E6}"/>
              </a:ext>
            </a:extLst>
          </p:cNvPr>
          <p:cNvSpPr txBox="1">
            <a:spLocks/>
          </p:cNvSpPr>
          <p:nvPr/>
        </p:nvSpPr>
        <p:spPr bwMode="auto">
          <a:xfrm>
            <a:off x="499800" y="12876146"/>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1BE174C0-49EF-6A46-9119-D79F5F2817AC}"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16</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Tree>
    <p:extLst>
      <p:ext uri="{BB962C8B-B14F-4D97-AF65-F5344CB8AC3E}">
        <p14:creationId xmlns:p14="http://schemas.microsoft.com/office/powerpoint/2010/main" val="169846414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
            <a:extLst>
              <a:ext uri="{FF2B5EF4-FFF2-40B4-BE49-F238E27FC236}">
                <a16:creationId xmlns:a16="http://schemas.microsoft.com/office/drawing/2014/main" id="{79C6D45B-8F45-594D-B641-BA788EB03C54}"/>
              </a:ext>
            </a:extLst>
          </p:cNvPr>
          <p:cNvGrpSpPr>
            <a:grpSpLocks/>
          </p:cNvGrpSpPr>
          <p:nvPr/>
        </p:nvGrpSpPr>
        <p:grpSpPr bwMode="auto">
          <a:xfrm>
            <a:off x="2218962" y="1934101"/>
            <a:ext cx="11377464" cy="8412572"/>
            <a:chOff x="2479028" y="2448800"/>
            <a:chExt cx="17725799" cy="8411213"/>
          </a:xfrm>
        </p:grpSpPr>
        <p:sp>
          <p:nvSpPr>
            <p:cNvPr id="8" name="Text Box 3">
              <a:extLst>
                <a:ext uri="{FF2B5EF4-FFF2-40B4-BE49-F238E27FC236}">
                  <a16:creationId xmlns:a16="http://schemas.microsoft.com/office/drawing/2014/main" id="{007D5A8D-239E-8243-A9E6-7121CB72F793}"/>
                </a:ext>
              </a:extLst>
            </p:cNvPr>
            <p:cNvSpPr txBox="1">
              <a:spLocks/>
            </p:cNvSpPr>
            <p:nvPr/>
          </p:nvSpPr>
          <p:spPr bwMode="auto">
            <a:xfrm>
              <a:off x="2479028" y="3657333"/>
              <a:ext cx="17725799" cy="1585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8400" dirty="0">
                  <a:solidFill>
                    <a:schemeClr val="bg1"/>
                  </a:solidFill>
                  <a:latin typeface="Freeland ☞" pitchFamily="2" charset="77"/>
                  <a:ea typeface="Roboto" panose="02000000000000000000" pitchFamily="2" charset="0"/>
                  <a:cs typeface="Montserrat Semi" charset="0"/>
                  <a:sym typeface="Poppins Medium" charset="0"/>
                </a:rPr>
                <a:t>Our 100% Promise</a:t>
              </a:r>
              <a:endParaRPr lang="x-none" altLang="x-none" sz="8400" dirty="0">
                <a:solidFill>
                  <a:schemeClr val="bg1"/>
                </a:solidFill>
                <a:latin typeface="Freeland ☞" pitchFamily="2" charset="77"/>
                <a:ea typeface="Roboto" panose="02000000000000000000" pitchFamily="2" charset="0"/>
                <a:cs typeface="Montserrat Semi" charset="0"/>
                <a:sym typeface="Poppins Medium" charset="0"/>
              </a:endParaRPr>
            </a:p>
          </p:txBody>
        </p:sp>
        <p:sp>
          <p:nvSpPr>
            <p:cNvPr id="8196" name="Rectangle 1">
              <a:extLst>
                <a:ext uri="{FF2B5EF4-FFF2-40B4-BE49-F238E27FC236}">
                  <a16:creationId xmlns:a16="http://schemas.microsoft.com/office/drawing/2014/main" id="{099BE52B-3C98-3E48-B6FB-1F8E8CC8A695}"/>
                </a:ext>
              </a:extLst>
            </p:cNvPr>
            <p:cNvSpPr>
              <a:spLocks noChangeArrowheads="1"/>
            </p:cNvSpPr>
            <p:nvPr/>
          </p:nvSpPr>
          <p:spPr bwMode="auto">
            <a:xfrm>
              <a:off x="2759076" y="5413248"/>
              <a:ext cx="16828306" cy="5446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altLang="en-US" sz="3600" dirty="0">
                  <a:solidFill>
                    <a:schemeClr val="bg1"/>
                  </a:solidFill>
                  <a:latin typeface="Roboto" panose="02000000000000000000" pitchFamily="2" charset="0"/>
                  <a:ea typeface="Roboto" panose="02000000000000000000" pitchFamily="2" charset="0"/>
                  <a:cs typeface="Open Sans" panose="020B0606030504020204" pitchFamily="34" charset="0"/>
                </a:rPr>
                <a:t>When you give, you intend for your gift to have a lasting positive impact in the community. To give you total confidence that your donation will make a direct impact, </a:t>
              </a:r>
              <a:r>
                <a:rPr lang="en-US" altLang="en-US" sz="4400" b="1" dirty="0">
                  <a:solidFill>
                    <a:srgbClr val="F05355"/>
                  </a:solidFill>
                  <a:latin typeface="Roboto" panose="02000000000000000000" pitchFamily="2" charset="0"/>
                  <a:ea typeface="Roboto" panose="02000000000000000000" pitchFamily="2" charset="0"/>
                  <a:cs typeface="Open Sans" panose="020B0606030504020204" pitchFamily="34" charset="0"/>
                </a:rPr>
                <a:t>we promise to send 100% of your donation </a:t>
              </a:r>
              <a:r>
                <a:rPr lang="en-US" altLang="en-US" sz="3600" dirty="0">
                  <a:solidFill>
                    <a:schemeClr val="bg1"/>
                  </a:solidFill>
                  <a:latin typeface="Roboto" panose="02000000000000000000" pitchFamily="2" charset="0"/>
                  <a:ea typeface="Roboto" panose="02000000000000000000" pitchFamily="2" charset="0"/>
                  <a:cs typeface="Open Sans" panose="020B0606030504020204" pitchFamily="34" charset="0"/>
                </a:rPr>
                <a:t>to make that positive change through community based projects and programs.</a:t>
              </a:r>
            </a:p>
          </p:txBody>
        </p:sp>
        <p:sp>
          <p:nvSpPr>
            <p:cNvPr id="7" name="Text Box 2">
              <a:extLst>
                <a:ext uri="{FF2B5EF4-FFF2-40B4-BE49-F238E27FC236}">
                  <a16:creationId xmlns:a16="http://schemas.microsoft.com/office/drawing/2014/main" id="{16915B3A-F0DC-504A-946E-346CB2B559F1}"/>
                </a:ext>
              </a:extLst>
            </p:cNvPr>
            <p:cNvSpPr txBox="1">
              <a:spLocks/>
            </p:cNvSpPr>
            <p:nvPr/>
          </p:nvSpPr>
          <p:spPr bwMode="auto">
            <a:xfrm>
              <a:off x="2759074" y="2448800"/>
              <a:ext cx="12339253" cy="5692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spAutoFit/>
            </a:bodyPr>
            <a:lstStyle/>
            <a:p>
              <a:pPr eaLnBrk="1">
                <a:defRPr/>
              </a:pPr>
              <a:r>
                <a:rPr lang="en-US" altLang="x-none" sz="3200" b="1" spc="300" dirty="0">
                  <a:solidFill>
                    <a:schemeClr val="accent3"/>
                  </a:solidFill>
                  <a:latin typeface="Roboto" panose="02000000000000000000" pitchFamily="2" charset="0"/>
                  <a:ea typeface="Roboto" panose="02000000000000000000" pitchFamily="2" charset="0"/>
                  <a:cs typeface="Montserrat" charset="0"/>
                  <a:sym typeface="Poppins SemiBold" charset="0"/>
                </a:rPr>
                <a:t>INSPIRE GIVING</a:t>
              </a:r>
              <a:endParaRPr lang="x-none" altLang="x-none" sz="3200" b="1" spc="300" dirty="0">
                <a:solidFill>
                  <a:schemeClr val="accent3"/>
                </a:solidFill>
                <a:latin typeface="Roboto" panose="02000000000000000000" pitchFamily="2" charset="0"/>
                <a:ea typeface="Roboto" panose="02000000000000000000" pitchFamily="2" charset="0"/>
                <a:cs typeface="Montserrat" charset="0"/>
                <a:sym typeface="Poppins SemiBold" charset="0"/>
              </a:endParaRPr>
            </a:p>
          </p:txBody>
        </p:sp>
      </p:grpSp>
      <p:pic>
        <p:nvPicPr>
          <p:cNvPr id="6" name="Picture Placeholder 4">
            <a:extLst>
              <a:ext uri="{FF2B5EF4-FFF2-40B4-BE49-F238E27FC236}">
                <a16:creationId xmlns:a16="http://schemas.microsoft.com/office/drawing/2014/main" id="{874963A7-5A45-FD45-A969-7F7E8C6FB61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9676134" y="3781229"/>
            <a:ext cx="3673880" cy="3672408"/>
          </a:xfrm>
          <a:prstGeom prst="ellipse">
            <a:avLst/>
          </a:prstGeom>
          <a:ln w="31750">
            <a:noFill/>
          </a:ln>
        </p:spPr>
      </p:pic>
      <p:pic>
        <p:nvPicPr>
          <p:cNvPr id="9" name="Picture Placeholder 4">
            <a:extLst>
              <a:ext uri="{FF2B5EF4-FFF2-40B4-BE49-F238E27FC236}">
                <a16:creationId xmlns:a16="http://schemas.microsoft.com/office/drawing/2014/main" id="{6E1FFE94-14DE-6B40-8E32-E91AB4E5F40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915671" y="5129808"/>
            <a:ext cx="5871991" cy="5871991"/>
          </a:xfrm>
          <a:prstGeom prst="ellipse">
            <a:avLst/>
          </a:prstGeom>
          <a:ln w="31750">
            <a:noFill/>
          </a:ln>
        </p:spPr>
      </p:pic>
      <p:grpSp>
        <p:nvGrpSpPr>
          <p:cNvPr id="10" name="Группа 1">
            <a:extLst>
              <a:ext uri="{FF2B5EF4-FFF2-40B4-BE49-F238E27FC236}">
                <a16:creationId xmlns:a16="http://schemas.microsoft.com/office/drawing/2014/main" id="{52534AF5-B055-B648-B509-B68EBA5E3FE1}"/>
              </a:ext>
            </a:extLst>
          </p:cNvPr>
          <p:cNvGrpSpPr>
            <a:grpSpLocks/>
          </p:cNvGrpSpPr>
          <p:nvPr/>
        </p:nvGrpSpPr>
        <p:grpSpPr bwMode="auto">
          <a:xfrm>
            <a:off x="12768263" y="1697038"/>
            <a:ext cx="10233025" cy="806450"/>
            <a:chOff x="5695546" y="665312"/>
            <a:chExt cx="13721558" cy="1080120"/>
          </a:xfrm>
        </p:grpSpPr>
        <p:sp>
          <p:nvSpPr>
            <p:cNvPr id="11" name="Скругленный прямоугольник 2">
              <a:extLst>
                <a:ext uri="{FF2B5EF4-FFF2-40B4-BE49-F238E27FC236}">
                  <a16:creationId xmlns:a16="http://schemas.microsoft.com/office/drawing/2014/main" id="{4E632DE4-0985-7348-9214-DB0B1A7290CE}"/>
                </a:ext>
              </a:extLst>
            </p:cNvPr>
            <p:cNvSpPr>
              <a:spLocks noChangeArrowheads="1"/>
            </p:cNvSpPr>
            <p:nvPr/>
          </p:nvSpPr>
          <p:spPr bwMode="auto">
            <a:xfrm>
              <a:off x="569554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dirty="0"/>
            </a:p>
          </p:txBody>
        </p:sp>
        <p:sp>
          <p:nvSpPr>
            <p:cNvPr id="12" name="Скругленный прямоугольник 3">
              <a:extLst>
                <a:ext uri="{FF2B5EF4-FFF2-40B4-BE49-F238E27FC236}">
                  <a16:creationId xmlns:a16="http://schemas.microsoft.com/office/drawing/2014/main" id="{BD2C9DEA-E804-E249-9E8D-1137CBF501D2}"/>
                </a:ext>
              </a:extLst>
            </p:cNvPr>
            <p:cNvSpPr>
              <a:spLocks noChangeArrowheads="1"/>
            </p:cNvSpPr>
            <p:nvPr/>
          </p:nvSpPr>
          <p:spPr bwMode="auto">
            <a:xfrm>
              <a:off x="7100150"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3" name="Скругленный прямоугольник 4">
              <a:extLst>
                <a:ext uri="{FF2B5EF4-FFF2-40B4-BE49-F238E27FC236}">
                  <a16:creationId xmlns:a16="http://schemas.microsoft.com/office/drawing/2014/main" id="{084BDA32-0D81-6F4A-A785-CCBCEC3BB42F}"/>
                </a:ext>
              </a:extLst>
            </p:cNvPr>
            <p:cNvSpPr>
              <a:spLocks noChangeArrowheads="1"/>
            </p:cNvSpPr>
            <p:nvPr/>
          </p:nvSpPr>
          <p:spPr bwMode="auto">
            <a:xfrm>
              <a:off x="850475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4" name="Скругленный прямоугольник 5">
              <a:extLst>
                <a:ext uri="{FF2B5EF4-FFF2-40B4-BE49-F238E27FC236}">
                  <a16:creationId xmlns:a16="http://schemas.microsoft.com/office/drawing/2014/main" id="{70E9423C-E5E0-8842-AA61-08B475C64D34}"/>
                </a:ext>
              </a:extLst>
            </p:cNvPr>
            <p:cNvSpPr>
              <a:spLocks noChangeArrowheads="1"/>
            </p:cNvSpPr>
            <p:nvPr/>
          </p:nvSpPr>
          <p:spPr bwMode="auto">
            <a:xfrm>
              <a:off x="9909358"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5" name="Скругленный прямоугольник 6">
              <a:extLst>
                <a:ext uri="{FF2B5EF4-FFF2-40B4-BE49-F238E27FC236}">
                  <a16:creationId xmlns:a16="http://schemas.microsoft.com/office/drawing/2014/main" id="{01E09B88-4F66-A240-B2F6-DBE5D490C6C2}"/>
                </a:ext>
              </a:extLst>
            </p:cNvPr>
            <p:cNvSpPr>
              <a:spLocks noChangeArrowheads="1"/>
            </p:cNvSpPr>
            <p:nvPr/>
          </p:nvSpPr>
          <p:spPr bwMode="auto">
            <a:xfrm>
              <a:off x="11313962" y="665312"/>
              <a:ext cx="1080120" cy="1080120"/>
            </a:xfrm>
            <a:prstGeom prst="roundRect">
              <a:avLst>
                <a:gd name="adj" fmla="val 6824"/>
              </a:avLst>
            </a:prstGeom>
            <a:solidFill>
              <a:srgbClr val="F05355"/>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6" name="Скругленный прямоугольник 7">
              <a:extLst>
                <a:ext uri="{FF2B5EF4-FFF2-40B4-BE49-F238E27FC236}">
                  <a16:creationId xmlns:a16="http://schemas.microsoft.com/office/drawing/2014/main" id="{1F79BA51-3C19-1545-9507-92E9CE14579D}"/>
                </a:ext>
              </a:extLst>
            </p:cNvPr>
            <p:cNvSpPr>
              <a:spLocks noChangeArrowheads="1"/>
            </p:cNvSpPr>
            <p:nvPr/>
          </p:nvSpPr>
          <p:spPr bwMode="auto">
            <a:xfrm>
              <a:off x="1271856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7" name="Скругленный прямоугольник 8">
              <a:extLst>
                <a:ext uri="{FF2B5EF4-FFF2-40B4-BE49-F238E27FC236}">
                  <a16:creationId xmlns:a16="http://schemas.microsoft.com/office/drawing/2014/main" id="{ED1900FB-30CA-4142-A6F0-F8EF27E20215}"/>
                </a:ext>
              </a:extLst>
            </p:cNvPr>
            <p:cNvSpPr>
              <a:spLocks noChangeArrowheads="1"/>
            </p:cNvSpPr>
            <p:nvPr/>
          </p:nvSpPr>
          <p:spPr bwMode="auto">
            <a:xfrm>
              <a:off x="14123170"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8" name="Скругленный прямоугольник 9">
              <a:extLst>
                <a:ext uri="{FF2B5EF4-FFF2-40B4-BE49-F238E27FC236}">
                  <a16:creationId xmlns:a16="http://schemas.microsoft.com/office/drawing/2014/main" id="{849BF17D-A52D-AD44-8B02-64029F1A664F}"/>
                </a:ext>
              </a:extLst>
            </p:cNvPr>
            <p:cNvSpPr>
              <a:spLocks noChangeArrowheads="1"/>
            </p:cNvSpPr>
            <p:nvPr/>
          </p:nvSpPr>
          <p:spPr bwMode="auto">
            <a:xfrm>
              <a:off x="1552777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9" name="Скругленный прямоугольник 10">
              <a:extLst>
                <a:ext uri="{FF2B5EF4-FFF2-40B4-BE49-F238E27FC236}">
                  <a16:creationId xmlns:a16="http://schemas.microsoft.com/office/drawing/2014/main" id="{4B171F1D-47A3-F44D-A700-E4AC020C69FE}"/>
                </a:ext>
              </a:extLst>
            </p:cNvPr>
            <p:cNvSpPr>
              <a:spLocks noChangeArrowheads="1"/>
            </p:cNvSpPr>
            <p:nvPr/>
          </p:nvSpPr>
          <p:spPr bwMode="auto">
            <a:xfrm>
              <a:off x="16932378"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20" name="Скругленный прямоугольник 11">
              <a:extLst>
                <a:ext uri="{FF2B5EF4-FFF2-40B4-BE49-F238E27FC236}">
                  <a16:creationId xmlns:a16="http://schemas.microsoft.com/office/drawing/2014/main" id="{C150A697-234F-8F41-984D-3665F9DD5CF1}"/>
                </a:ext>
              </a:extLst>
            </p:cNvPr>
            <p:cNvSpPr>
              <a:spLocks noChangeArrowheads="1"/>
            </p:cNvSpPr>
            <p:nvPr/>
          </p:nvSpPr>
          <p:spPr bwMode="auto">
            <a:xfrm>
              <a:off x="18336984"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grpSp>
      <p:sp>
        <p:nvSpPr>
          <p:cNvPr id="21" name="Text Box 1">
            <a:extLst>
              <a:ext uri="{FF2B5EF4-FFF2-40B4-BE49-F238E27FC236}">
                <a16:creationId xmlns:a16="http://schemas.microsoft.com/office/drawing/2014/main" id="{3D5D00B0-59DF-2C45-9535-C1C03056EEA8}"/>
              </a:ext>
            </a:extLst>
          </p:cNvPr>
          <p:cNvSpPr txBox="1">
            <a:spLocks/>
          </p:cNvSpPr>
          <p:nvPr/>
        </p:nvSpPr>
        <p:spPr bwMode="auto">
          <a:xfrm>
            <a:off x="22545675" y="124920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1BE174C0-49EF-6A46-9119-D79F5F2817AC}"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17</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Tree>
    <p:extLst>
      <p:ext uri="{BB962C8B-B14F-4D97-AF65-F5344CB8AC3E}">
        <p14:creationId xmlns:p14="http://schemas.microsoft.com/office/powerpoint/2010/main" val="125293335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
            <a:extLst>
              <a:ext uri="{FF2B5EF4-FFF2-40B4-BE49-F238E27FC236}">
                <a16:creationId xmlns:a16="http://schemas.microsoft.com/office/drawing/2014/main" id="{79C6D45B-8F45-594D-B641-BA788EB03C54}"/>
              </a:ext>
            </a:extLst>
          </p:cNvPr>
          <p:cNvGrpSpPr>
            <a:grpSpLocks/>
          </p:cNvGrpSpPr>
          <p:nvPr/>
        </p:nvGrpSpPr>
        <p:grpSpPr bwMode="auto">
          <a:xfrm>
            <a:off x="2398712" y="2349500"/>
            <a:ext cx="13537704" cy="10170192"/>
            <a:chOff x="2759074" y="2864132"/>
            <a:chExt cx="13538005" cy="10168551"/>
          </a:xfrm>
        </p:grpSpPr>
        <p:sp>
          <p:nvSpPr>
            <p:cNvPr id="8" name="Text Box 3">
              <a:extLst>
                <a:ext uri="{FF2B5EF4-FFF2-40B4-BE49-F238E27FC236}">
                  <a16:creationId xmlns:a16="http://schemas.microsoft.com/office/drawing/2014/main" id="{007D5A8D-239E-8243-A9E6-7121CB72F793}"/>
                </a:ext>
              </a:extLst>
            </p:cNvPr>
            <p:cNvSpPr txBox="1">
              <a:spLocks/>
            </p:cNvSpPr>
            <p:nvPr/>
          </p:nvSpPr>
          <p:spPr bwMode="auto">
            <a:xfrm>
              <a:off x="2759074" y="3630772"/>
              <a:ext cx="13538005" cy="1585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8400" dirty="0">
                  <a:solidFill>
                    <a:schemeClr val="bg1"/>
                  </a:solidFill>
                  <a:latin typeface="Freeland ☞" pitchFamily="2" charset="77"/>
                  <a:ea typeface="Roboto" panose="02000000000000000000" pitchFamily="2" charset="0"/>
                  <a:cs typeface="Montserrat Semi" charset="0"/>
                  <a:sym typeface="Poppins Medium" charset="0"/>
                </a:rPr>
                <a:t>Healthy Lifestyles </a:t>
              </a:r>
              <a:br>
                <a:rPr lang="en-US" altLang="x-none" sz="8400" dirty="0">
                  <a:solidFill>
                    <a:schemeClr val="bg1"/>
                  </a:solidFill>
                  <a:latin typeface="Freeland ☞" pitchFamily="2" charset="77"/>
                  <a:ea typeface="Roboto" panose="02000000000000000000" pitchFamily="2" charset="0"/>
                  <a:cs typeface="Montserrat Semi" charset="0"/>
                  <a:sym typeface="Poppins Medium" charset="0"/>
                </a:rPr>
              </a:br>
              <a:r>
                <a:rPr lang="en-US" altLang="x-none" sz="8400" dirty="0">
                  <a:solidFill>
                    <a:schemeClr val="bg1"/>
                  </a:solidFill>
                  <a:latin typeface="Freeland ☞" pitchFamily="2" charset="77"/>
                  <a:ea typeface="Roboto" panose="02000000000000000000" pitchFamily="2" charset="0"/>
                  <a:cs typeface="Montserrat Semi" charset="0"/>
                  <a:sym typeface="Poppins Medium" charset="0"/>
                </a:rPr>
                <a:t>Coalition</a:t>
              </a:r>
              <a:endParaRPr lang="x-none" altLang="x-none" sz="8400" dirty="0">
                <a:solidFill>
                  <a:schemeClr val="bg1"/>
                </a:solidFill>
                <a:latin typeface="Freeland ☞" pitchFamily="2" charset="77"/>
                <a:ea typeface="Roboto" panose="02000000000000000000" pitchFamily="2" charset="0"/>
                <a:cs typeface="Montserrat Semi" charset="0"/>
                <a:sym typeface="Poppins Medium" charset="0"/>
              </a:endParaRPr>
            </a:p>
          </p:txBody>
        </p:sp>
        <p:sp>
          <p:nvSpPr>
            <p:cNvPr id="8196" name="Rectangle 1">
              <a:extLst>
                <a:ext uri="{FF2B5EF4-FFF2-40B4-BE49-F238E27FC236}">
                  <a16:creationId xmlns:a16="http://schemas.microsoft.com/office/drawing/2014/main" id="{099BE52B-3C98-3E48-B6FB-1F8E8CC8A695}"/>
                </a:ext>
              </a:extLst>
            </p:cNvPr>
            <p:cNvSpPr>
              <a:spLocks noChangeArrowheads="1"/>
            </p:cNvSpPr>
            <p:nvPr/>
          </p:nvSpPr>
          <p:spPr bwMode="auto">
            <a:xfrm>
              <a:off x="2778125" y="6293463"/>
              <a:ext cx="9414085" cy="6739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altLang="en-US" sz="4800" dirty="0">
                  <a:solidFill>
                    <a:schemeClr val="bg1"/>
                  </a:solidFill>
                  <a:latin typeface="Roboto" panose="02000000000000000000" pitchFamily="2" charset="0"/>
                  <a:ea typeface="Roboto" panose="02000000000000000000" pitchFamily="2" charset="0"/>
                  <a:cs typeface="Open Sans" panose="020B0606030504020204" pitchFamily="34" charset="0"/>
                </a:rPr>
                <a:t>Planning is underway to </a:t>
              </a:r>
              <a:br>
                <a:rPr lang="en-US" altLang="en-US" sz="4800" dirty="0">
                  <a:solidFill>
                    <a:schemeClr val="bg1"/>
                  </a:solidFill>
                  <a:latin typeface="Roboto" panose="02000000000000000000" pitchFamily="2" charset="0"/>
                  <a:ea typeface="Roboto" panose="02000000000000000000" pitchFamily="2" charset="0"/>
                  <a:cs typeface="Open Sans" panose="020B0606030504020204" pitchFamily="34" charset="0"/>
                </a:rPr>
              </a:br>
              <a:r>
                <a:rPr lang="en-US" altLang="en-US" sz="4800" b="1" dirty="0">
                  <a:solidFill>
                    <a:srgbClr val="2A3688"/>
                  </a:solidFill>
                  <a:latin typeface="Roboto" panose="02000000000000000000" pitchFamily="2" charset="0"/>
                  <a:ea typeface="Roboto" panose="02000000000000000000" pitchFamily="2" charset="0"/>
                  <a:cs typeface="Open Sans" panose="020B0606030504020204" pitchFamily="34" charset="0"/>
                </a:rPr>
                <a:t>replicate HLC programming</a:t>
              </a:r>
              <a:r>
                <a:rPr lang="en-US" altLang="en-US" sz="4800" dirty="0">
                  <a:solidFill>
                    <a:schemeClr val="bg1"/>
                  </a:solidFill>
                  <a:latin typeface="Roboto" panose="02000000000000000000" pitchFamily="2" charset="0"/>
                  <a:ea typeface="Roboto" panose="02000000000000000000" pitchFamily="2" charset="0"/>
                  <a:cs typeface="Open Sans" panose="020B0606030504020204" pitchFamily="34" charset="0"/>
                </a:rPr>
                <a:t>, expanding services provided through collaborations with our partners to different communities in Broome County.</a:t>
              </a:r>
            </a:p>
          </p:txBody>
        </p:sp>
        <p:sp>
          <p:nvSpPr>
            <p:cNvPr id="7" name="Text Box 2">
              <a:extLst>
                <a:ext uri="{FF2B5EF4-FFF2-40B4-BE49-F238E27FC236}">
                  <a16:creationId xmlns:a16="http://schemas.microsoft.com/office/drawing/2014/main" id="{16915B3A-F0DC-504A-946E-346CB2B559F1}"/>
                </a:ext>
              </a:extLst>
            </p:cNvPr>
            <p:cNvSpPr txBox="1">
              <a:spLocks/>
            </p:cNvSpPr>
            <p:nvPr/>
          </p:nvSpPr>
          <p:spPr bwMode="auto">
            <a:xfrm>
              <a:off x="2760662" y="2864132"/>
              <a:ext cx="5592888" cy="5698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spAutoFit/>
            </a:bodyPr>
            <a:lstStyle/>
            <a:p>
              <a:pPr eaLnBrk="1">
                <a:defRPr/>
              </a:pPr>
              <a:r>
                <a:rPr lang="en-US" altLang="x-none" sz="3200" b="1" spc="300" dirty="0">
                  <a:solidFill>
                    <a:schemeClr val="accent3"/>
                  </a:solidFill>
                  <a:latin typeface="Roboto" panose="02000000000000000000" pitchFamily="2" charset="0"/>
                  <a:ea typeface="Roboto" panose="02000000000000000000" pitchFamily="2" charset="0"/>
                  <a:cs typeface="Montserrat" charset="0"/>
                  <a:sym typeface="Poppins SemiBold" charset="0"/>
                </a:rPr>
                <a:t>INSPIRE GIVING</a:t>
              </a:r>
              <a:endParaRPr lang="x-none" altLang="x-none" sz="3200" b="1" spc="300" dirty="0">
                <a:solidFill>
                  <a:schemeClr val="accent3"/>
                </a:solidFill>
                <a:latin typeface="Roboto" panose="02000000000000000000" pitchFamily="2" charset="0"/>
                <a:ea typeface="Roboto" panose="02000000000000000000" pitchFamily="2" charset="0"/>
                <a:cs typeface="Montserrat" charset="0"/>
                <a:sym typeface="Poppins SemiBold" charset="0"/>
              </a:endParaRPr>
            </a:p>
          </p:txBody>
        </p:sp>
      </p:grpSp>
      <p:pic>
        <p:nvPicPr>
          <p:cNvPr id="7178" name="Picture 10" descr="https://scontent-lga3-2.xx.fbcdn.net/v/t1.0-9/74183294_1135738169953312_1444757832221065216_o.jpg?_nc_cat=105&amp;ccb=2&amp;_nc_sid=730e14&amp;_nc_ohc=fkT7h3XTlMQAX8M3cpj&amp;_nc_ht=scontent-lga3-2.xx&amp;oh=3efb7acd89d5f284649270bc03605381&amp;oe=5FBCCB0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710798" y="174345"/>
            <a:ext cx="7671107" cy="5114072"/>
          </a:xfrm>
          <a:prstGeom prst="rect">
            <a:avLst/>
          </a:prstGeom>
          <a:noFill/>
          <a:ln w="762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76" name="Picture 8" descr="https://scontent-lga3-2.xx.fbcdn.net/v/t1.0-9/109514238_1357489461111514_5787180921222090054_o.jpg?_nc_cat=106&amp;ccb=2&amp;_nc_sid=2c4854&amp;_nc_ohc=CJ3_oi8lm90AX86U4GP&amp;_nc_ht=scontent-lga3-2.xx&amp;oh=67638f11d99f8bd172672ea671e18424&amp;oe=5FBCD23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136057" y="5388203"/>
            <a:ext cx="6245848" cy="8327797"/>
          </a:xfrm>
          <a:prstGeom prst="rect">
            <a:avLst/>
          </a:prstGeom>
          <a:noFill/>
          <a:ln w="762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ttps://149364050.v2.pressablecdn.com/wp-content/uploads/HLC-Healthy-Lifestyles-Coalition-Logo-LG-Print.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831639" y="10746432"/>
            <a:ext cx="5528931" cy="22522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LC | Healthy Lifestyles Coalition | United Way of Broome County"/>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587327" y="6894774"/>
            <a:ext cx="2042573" cy="29106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
            <a:extLst>
              <a:ext uri="{FF2B5EF4-FFF2-40B4-BE49-F238E27FC236}">
                <a16:creationId xmlns:a16="http://schemas.microsoft.com/office/drawing/2014/main" id="{D6968321-0474-D14D-AEF9-6C932928FB2F}"/>
              </a:ext>
            </a:extLst>
          </p:cNvPr>
          <p:cNvSpPr txBox="1">
            <a:spLocks/>
          </p:cNvSpPr>
          <p:nvPr/>
        </p:nvSpPr>
        <p:spPr bwMode="auto">
          <a:xfrm>
            <a:off x="1522413" y="12712034"/>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1BE174C0-49EF-6A46-9119-D79F5F2817AC}"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18</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Tree>
    <p:extLst>
      <p:ext uri="{BB962C8B-B14F-4D97-AF65-F5344CB8AC3E}">
        <p14:creationId xmlns:p14="http://schemas.microsoft.com/office/powerpoint/2010/main" val="429319504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
            <a:extLst>
              <a:ext uri="{FF2B5EF4-FFF2-40B4-BE49-F238E27FC236}">
                <a16:creationId xmlns:a16="http://schemas.microsoft.com/office/drawing/2014/main" id="{79C6D45B-8F45-594D-B641-BA788EB03C54}"/>
              </a:ext>
            </a:extLst>
          </p:cNvPr>
          <p:cNvGrpSpPr>
            <a:grpSpLocks/>
          </p:cNvGrpSpPr>
          <p:nvPr/>
        </p:nvGrpSpPr>
        <p:grpSpPr bwMode="auto">
          <a:xfrm>
            <a:off x="2398712" y="2349500"/>
            <a:ext cx="13537704" cy="2352678"/>
            <a:chOff x="2759074" y="2864132"/>
            <a:chExt cx="13538005" cy="2352298"/>
          </a:xfrm>
        </p:grpSpPr>
        <p:sp>
          <p:nvSpPr>
            <p:cNvPr id="8" name="Text Box 3">
              <a:extLst>
                <a:ext uri="{FF2B5EF4-FFF2-40B4-BE49-F238E27FC236}">
                  <a16:creationId xmlns:a16="http://schemas.microsoft.com/office/drawing/2014/main" id="{007D5A8D-239E-8243-A9E6-7121CB72F793}"/>
                </a:ext>
              </a:extLst>
            </p:cNvPr>
            <p:cNvSpPr txBox="1">
              <a:spLocks/>
            </p:cNvSpPr>
            <p:nvPr/>
          </p:nvSpPr>
          <p:spPr bwMode="auto">
            <a:xfrm>
              <a:off x="2759074" y="3630772"/>
              <a:ext cx="13538005" cy="1585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8400" dirty="0">
                  <a:solidFill>
                    <a:schemeClr val="bg1"/>
                  </a:solidFill>
                  <a:latin typeface="Freeland ☞" pitchFamily="2" charset="77"/>
                  <a:ea typeface="Roboto" panose="02000000000000000000" pitchFamily="2" charset="0"/>
                  <a:cs typeface="Montserrat Semi" charset="0"/>
                  <a:sym typeface="Poppins Medium" charset="0"/>
                </a:rPr>
                <a:t>Impact Tours</a:t>
              </a:r>
              <a:endParaRPr lang="x-none" altLang="x-none" sz="8400" dirty="0">
                <a:solidFill>
                  <a:schemeClr val="bg1"/>
                </a:solidFill>
                <a:latin typeface="Freeland ☞" pitchFamily="2" charset="77"/>
                <a:ea typeface="Roboto" panose="02000000000000000000" pitchFamily="2" charset="0"/>
                <a:cs typeface="Montserrat Semi" charset="0"/>
                <a:sym typeface="Poppins Medium" charset="0"/>
              </a:endParaRPr>
            </a:p>
          </p:txBody>
        </p:sp>
        <p:sp>
          <p:nvSpPr>
            <p:cNvPr id="7" name="Text Box 2">
              <a:extLst>
                <a:ext uri="{FF2B5EF4-FFF2-40B4-BE49-F238E27FC236}">
                  <a16:creationId xmlns:a16="http://schemas.microsoft.com/office/drawing/2014/main" id="{16915B3A-F0DC-504A-946E-346CB2B559F1}"/>
                </a:ext>
              </a:extLst>
            </p:cNvPr>
            <p:cNvSpPr txBox="1">
              <a:spLocks/>
            </p:cNvSpPr>
            <p:nvPr/>
          </p:nvSpPr>
          <p:spPr bwMode="auto">
            <a:xfrm>
              <a:off x="2760662" y="2864132"/>
              <a:ext cx="5592888" cy="5698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spAutoFit/>
            </a:bodyPr>
            <a:lstStyle/>
            <a:p>
              <a:pPr eaLnBrk="1">
                <a:defRPr/>
              </a:pPr>
              <a:r>
                <a:rPr lang="en-US" altLang="x-none" sz="3200" b="1" spc="300" dirty="0">
                  <a:solidFill>
                    <a:schemeClr val="accent3"/>
                  </a:solidFill>
                  <a:latin typeface="Roboto" panose="02000000000000000000" pitchFamily="2" charset="0"/>
                  <a:ea typeface="Roboto" panose="02000000000000000000" pitchFamily="2" charset="0"/>
                  <a:cs typeface="Montserrat" charset="0"/>
                  <a:sym typeface="Poppins SemiBold" charset="0"/>
                </a:rPr>
                <a:t>INSPIRE GIVING</a:t>
              </a:r>
              <a:endParaRPr lang="x-none" altLang="x-none" sz="3200" b="1" spc="300" dirty="0">
                <a:solidFill>
                  <a:schemeClr val="accent3"/>
                </a:solidFill>
                <a:latin typeface="Roboto" panose="02000000000000000000" pitchFamily="2" charset="0"/>
                <a:ea typeface="Roboto" panose="02000000000000000000" pitchFamily="2" charset="0"/>
                <a:cs typeface="Montserrat" charset="0"/>
                <a:sym typeface="Poppins SemiBold" charset="0"/>
              </a:endParaRPr>
            </a:p>
          </p:txBody>
        </p:sp>
      </p:grpSp>
      <p:pic>
        <p:nvPicPr>
          <p:cNvPr id="2052" name="Picture 4" descr="Woman Standing in Bus"/>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8024364" y="3137521"/>
            <a:ext cx="5823502" cy="5831933"/>
          </a:xfrm>
          <a:prstGeom prst="ellipse">
            <a:avLst/>
          </a:prstGeom>
          <a:noFill/>
          <a:extLst>
            <a:ext uri="{909E8E84-426E-40DD-AFC4-6F175D3DCCD1}">
              <a14:hiddenFill xmlns:a14="http://schemas.microsoft.com/office/drawing/2010/main">
                <a:solidFill>
                  <a:srgbClr val="FFFFFF"/>
                </a:solidFill>
              </a14:hiddenFill>
            </a:ext>
          </a:extLst>
        </p:spPr>
      </p:pic>
      <p:sp>
        <p:nvSpPr>
          <p:cNvPr id="9" name="Rectangle 1">
            <a:extLst>
              <a:ext uri="{FF2B5EF4-FFF2-40B4-BE49-F238E27FC236}">
                <a16:creationId xmlns:a16="http://schemas.microsoft.com/office/drawing/2014/main" id="{099BE52B-3C98-3E48-B6FB-1F8E8CC8A695}"/>
              </a:ext>
            </a:extLst>
          </p:cNvPr>
          <p:cNvSpPr>
            <a:spLocks noChangeArrowheads="1"/>
          </p:cNvSpPr>
          <p:nvPr/>
        </p:nvSpPr>
        <p:spPr bwMode="auto">
          <a:xfrm>
            <a:off x="2398712" y="4678348"/>
            <a:ext cx="9413876"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altLang="en-US" sz="4800" dirty="0">
                <a:solidFill>
                  <a:schemeClr val="bg1"/>
                </a:solidFill>
                <a:latin typeface="Roboto" panose="02000000000000000000" pitchFamily="2" charset="0"/>
                <a:ea typeface="Roboto" panose="02000000000000000000" pitchFamily="2" charset="0"/>
                <a:cs typeface="Open Sans" panose="020B0606030504020204" pitchFamily="34" charset="0"/>
              </a:rPr>
              <a:t>The first </a:t>
            </a:r>
            <a:r>
              <a:rPr lang="en-US" altLang="en-US" sz="4800" b="1" dirty="0">
                <a:solidFill>
                  <a:srgbClr val="00AEEF"/>
                </a:solidFill>
                <a:latin typeface="Roboto" panose="02000000000000000000" pitchFamily="2" charset="0"/>
                <a:ea typeface="Roboto" panose="02000000000000000000" pitchFamily="2" charset="0"/>
                <a:cs typeface="Open Sans" panose="020B0606030504020204" pitchFamily="34" charset="0"/>
              </a:rPr>
              <a:t>virtual impact tour </a:t>
            </a:r>
            <a:r>
              <a:rPr lang="en-US" altLang="en-US" sz="4800" dirty="0">
                <a:solidFill>
                  <a:schemeClr val="bg1"/>
                </a:solidFill>
                <a:latin typeface="Roboto" panose="02000000000000000000" pitchFamily="2" charset="0"/>
                <a:ea typeface="Roboto" panose="02000000000000000000" pitchFamily="2" charset="0"/>
                <a:cs typeface="Open Sans" panose="020B0606030504020204" pitchFamily="34" charset="0"/>
              </a:rPr>
              <a:t>of the Lee </a:t>
            </a:r>
            <a:r>
              <a:rPr lang="en-US" altLang="en-US" sz="4800" dirty="0" err="1">
                <a:solidFill>
                  <a:schemeClr val="bg1"/>
                </a:solidFill>
                <a:latin typeface="Roboto" panose="02000000000000000000" pitchFamily="2" charset="0"/>
                <a:ea typeface="Roboto" panose="02000000000000000000" pitchFamily="2" charset="0"/>
                <a:cs typeface="Open Sans" panose="020B0606030504020204" pitchFamily="34" charset="0"/>
              </a:rPr>
              <a:t>Barta</a:t>
            </a:r>
            <a:r>
              <a:rPr lang="en-US" altLang="en-US" sz="4800" dirty="0">
                <a:solidFill>
                  <a:schemeClr val="bg1"/>
                </a:solidFill>
                <a:latin typeface="Roboto" panose="02000000000000000000" pitchFamily="2" charset="0"/>
                <a:ea typeface="Roboto" panose="02000000000000000000" pitchFamily="2" charset="0"/>
                <a:cs typeface="Open Sans" panose="020B0606030504020204" pitchFamily="34" charset="0"/>
              </a:rPr>
              <a:t> Community Center will take place in early December. In the future, we hope to conduct impact tours using a bus to bring people from site to site.</a:t>
            </a:r>
          </a:p>
        </p:txBody>
      </p:sp>
      <p:pic>
        <p:nvPicPr>
          <p:cNvPr id="2054" name="Picture 6" descr="Woman Having Video Call in Home Office"/>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54"/>
          <a:stretch/>
        </p:blipFill>
        <p:spPr bwMode="auto">
          <a:xfrm>
            <a:off x="13483268" y="8048501"/>
            <a:ext cx="4906295" cy="4826595"/>
          </a:xfrm>
          <a:prstGeom prst="ellipse">
            <a:avLst/>
          </a:prstGeom>
          <a:noFill/>
          <a:extLst>
            <a:ext uri="{909E8E84-426E-40DD-AFC4-6F175D3DCCD1}">
              <a14:hiddenFill xmlns:a14="http://schemas.microsoft.com/office/drawing/2010/main">
                <a:solidFill>
                  <a:srgbClr val="FFFFFF"/>
                </a:solidFill>
              </a14:hiddenFill>
            </a:ext>
          </a:extLst>
        </p:spPr>
      </p:pic>
      <p:grpSp>
        <p:nvGrpSpPr>
          <p:cNvPr id="10" name="Группа 1">
            <a:extLst>
              <a:ext uri="{FF2B5EF4-FFF2-40B4-BE49-F238E27FC236}">
                <a16:creationId xmlns:a16="http://schemas.microsoft.com/office/drawing/2014/main" id="{5115B60B-B127-8F41-9ED2-5E469FC4007B}"/>
              </a:ext>
            </a:extLst>
          </p:cNvPr>
          <p:cNvGrpSpPr>
            <a:grpSpLocks/>
          </p:cNvGrpSpPr>
          <p:nvPr/>
        </p:nvGrpSpPr>
        <p:grpSpPr bwMode="auto">
          <a:xfrm>
            <a:off x="12768263" y="1697038"/>
            <a:ext cx="10233025" cy="806450"/>
            <a:chOff x="5695546" y="665312"/>
            <a:chExt cx="13721558" cy="1080120"/>
          </a:xfrm>
        </p:grpSpPr>
        <p:sp>
          <p:nvSpPr>
            <p:cNvPr id="11" name="Скругленный прямоугольник 2">
              <a:extLst>
                <a:ext uri="{FF2B5EF4-FFF2-40B4-BE49-F238E27FC236}">
                  <a16:creationId xmlns:a16="http://schemas.microsoft.com/office/drawing/2014/main" id="{BC44D2E6-9F29-3E49-8E2D-D56E858D44F0}"/>
                </a:ext>
              </a:extLst>
            </p:cNvPr>
            <p:cNvSpPr>
              <a:spLocks noChangeArrowheads="1"/>
            </p:cNvSpPr>
            <p:nvPr/>
          </p:nvSpPr>
          <p:spPr bwMode="auto">
            <a:xfrm>
              <a:off x="569554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dirty="0"/>
            </a:p>
          </p:txBody>
        </p:sp>
        <p:sp>
          <p:nvSpPr>
            <p:cNvPr id="12" name="Скругленный прямоугольник 3">
              <a:extLst>
                <a:ext uri="{FF2B5EF4-FFF2-40B4-BE49-F238E27FC236}">
                  <a16:creationId xmlns:a16="http://schemas.microsoft.com/office/drawing/2014/main" id="{F22D0931-04CC-A44D-AB54-6509618BFD35}"/>
                </a:ext>
              </a:extLst>
            </p:cNvPr>
            <p:cNvSpPr>
              <a:spLocks noChangeArrowheads="1"/>
            </p:cNvSpPr>
            <p:nvPr/>
          </p:nvSpPr>
          <p:spPr bwMode="auto">
            <a:xfrm>
              <a:off x="7100150"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3" name="Скругленный прямоугольник 4">
              <a:extLst>
                <a:ext uri="{FF2B5EF4-FFF2-40B4-BE49-F238E27FC236}">
                  <a16:creationId xmlns:a16="http://schemas.microsoft.com/office/drawing/2014/main" id="{490FC1C3-5C40-B547-B0A7-C498679F604B}"/>
                </a:ext>
              </a:extLst>
            </p:cNvPr>
            <p:cNvSpPr>
              <a:spLocks noChangeArrowheads="1"/>
            </p:cNvSpPr>
            <p:nvPr/>
          </p:nvSpPr>
          <p:spPr bwMode="auto">
            <a:xfrm>
              <a:off x="850475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4" name="Скругленный прямоугольник 5">
              <a:extLst>
                <a:ext uri="{FF2B5EF4-FFF2-40B4-BE49-F238E27FC236}">
                  <a16:creationId xmlns:a16="http://schemas.microsoft.com/office/drawing/2014/main" id="{AF86D3CE-960B-A744-B117-AC86F70F392D}"/>
                </a:ext>
              </a:extLst>
            </p:cNvPr>
            <p:cNvSpPr>
              <a:spLocks noChangeArrowheads="1"/>
            </p:cNvSpPr>
            <p:nvPr/>
          </p:nvSpPr>
          <p:spPr bwMode="auto">
            <a:xfrm>
              <a:off x="9909358"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5" name="Скругленный прямоугольник 6">
              <a:extLst>
                <a:ext uri="{FF2B5EF4-FFF2-40B4-BE49-F238E27FC236}">
                  <a16:creationId xmlns:a16="http://schemas.microsoft.com/office/drawing/2014/main" id="{E9FFAD0F-301E-4E4B-8AD1-A4E916FBC5A8}"/>
                </a:ext>
              </a:extLst>
            </p:cNvPr>
            <p:cNvSpPr>
              <a:spLocks noChangeArrowheads="1"/>
            </p:cNvSpPr>
            <p:nvPr/>
          </p:nvSpPr>
          <p:spPr bwMode="auto">
            <a:xfrm>
              <a:off x="11313962" y="665312"/>
              <a:ext cx="1080120" cy="1080120"/>
            </a:xfrm>
            <a:prstGeom prst="roundRect">
              <a:avLst>
                <a:gd name="adj" fmla="val 6824"/>
              </a:avLst>
            </a:prstGeom>
            <a:solidFill>
              <a:srgbClr val="F05355"/>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6" name="Скругленный прямоугольник 7">
              <a:extLst>
                <a:ext uri="{FF2B5EF4-FFF2-40B4-BE49-F238E27FC236}">
                  <a16:creationId xmlns:a16="http://schemas.microsoft.com/office/drawing/2014/main" id="{56D5B125-5BF9-C548-8215-666CA5D4E9CC}"/>
                </a:ext>
              </a:extLst>
            </p:cNvPr>
            <p:cNvSpPr>
              <a:spLocks noChangeArrowheads="1"/>
            </p:cNvSpPr>
            <p:nvPr/>
          </p:nvSpPr>
          <p:spPr bwMode="auto">
            <a:xfrm>
              <a:off x="1271856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7" name="Скругленный прямоугольник 8">
              <a:extLst>
                <a:ext uri="{FF2B5EF4-FFF2-40B4-BE49-F238E27FC236}">
                  <a16:creationId xmlns:a16="http://schemas.microsoft.com/office/drawing/2014/main" id="{68F2253C-55D6-A443-B174-E404B4C46D2A}"/>
                </a:ext>
              </a:extLst>
            </p:cNvPr>
            <p:cNvSpPr>
              <a:spLocks noChangeArrowheads="1"/>
            </p:cNvSpPr>
            <p:nvPr/>
          </p:nvSpPr>
          <p:spPr bwMode="auto">
            <a:xfrm>
              <a:off x="14123170"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8" name="Скругленный прямоугольник 9">
              <a:extLst>
                <a:ext uri="{FF2B5EF4-FFF2-40B4-BE49-F238E27FC236}">
                  <a16:creationId xmlns:a16="http://schemas.microsoft.com/office/drawing/2014/main" id="{BCFC0B55-6ED2-354A-920B-1FB41D32EAE2}"/>
                </a:ext>
              </a:extLst>
            </p:cNvPr>
            <p:cNvSpPr>
              <a:spLocks noChangeArrowheads="1"/>
            </p:cNvSpPr>
            <p:nvPr/>
          </p:nvSpPr>
          <p:spPr bwMode="auto">
            <a:xfrm>
              <a:off x="1552777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9" name="Скругленный прямоугольник 10">
              <a:extLst>
                <a:ext uri="{FF2B5EF4-FFF2-40B4-BE49-F238E27FC236}">
                  <a16:creationId xmlns:a16="http://schemas.microsoft.com/office/drawing/2014/main" id="{76DC08B5-F5A0-8041-8682-B02F2AE6AFC1}"/>
                </a:ext>
              </a:extLst>
            </p:cNvPr>
            <p:cNvSpPr>
              <a:spLocks noChangeArrowheads="1"/>
            </p:cNvSpPr>
            <p:nvPr/>
          </p:nvSpPr>
          <p:spPr bwMode="auto">
            <a:xfrm>
              <a:off x="16932378"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20" name="Скругленный прямоугольник 11">
              <a:extLst>
                <a:ext uri="{FF2B5EF4-FFF2-40B4-BE49-F238E27FC236}">
                  <a16:creationId xmlns:a16="http://schemas.microsoft.com/office/drawing/2014/main" id="{9D3B6C05-03F4-C342-9EF3-6C761CBF84CA}"/>
                </a:ext>
              </a:extLst>
            </p:cNvPr>
            <p:cNvSpPr>
              <a:spLocks noChangeArrowheads="1"/>
            </p:cNvSpPr>
            <p:nvPr/>
          </p:nvSpPr>
          <p:spPr bwMode="auto">
            <a:xfrm>
              <a:off x="18336984"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grpSp>
      <p:sp>
        <p:nvSpPr>
          <p:cNvPr id="21" name="Text Box 1">
            <a:extLst>
              <a:ext uri="{FF2B5EF4-FFF2-40B4-BE49-F238E27FC236}">
                <a16:creationId xmlns:a16="http://schemas.microsoft.com/office/drawing/2014/main" id="{610DDEC4-4CD1-304D-B70E-DBB23F2A238E}"/>
              </a:ext>
            </a:extLst>
          </p:cNvPr>
          <p:cNvSpPr txBox="1">
            <a:spLocks/>
          </p:cNvSpPr>
          <p:nvPr/>
        </p:nvSpPr>
        <p:spPr bwMode="auto">
          <a:xfrm>
            <a:off x="22545675" y="124920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1BE174C0-49EF-6A46-9119-D79F5F2817AC}"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19</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Tree>
    <p:extLst>
      <p:ext uri="{BB962C8B-B14F-4D97-AF65-F5344CB8AC3E}">
        <p14:creationId xmlns:p14="http://schemas.microsoft.com/office/powerpoint/2010/main" val="54627360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lved: Updated attendee interface slides - LogMeIn Communit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94918" y="0"/>
            <a:ext cx="7381420" cy="13687544"/>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half" idx="2"/>
          </p:nvPr>
        </p:nvSpPr>
        <p:spPr>
          <a:xfrm>
            <a:off x="15909476" y="5805716"/>
            <a:ext cx="7286172" cy="232792"/>
          </a:xfrm>
        </p:spPr>
        <p:txBody>
          <a:bodyPr>
            <a:noAutofit/>
          </a:bodyPr>
          <a:lstStyle/>
          <a:p>
            <a:pPr>
              <a:lnSpc>
                <a:spcPct val="100000"/>
              </a:lnSpc>
            </a:pPr>
            <a:r>
              <a:rPr lang="en-US" sz="5600" b="1" dirty="0">
                <a:solidFill>
                  <a:srgbClr val="F05355"/>
                </a:solidFill>
                <a:latin typeface="Roboto" panose="02000000000000000000"/>
              </a:rPr>
              <a:t>Can’t hear me? </a:t>
            </a:r>
            <a:r>
              <a:rPr lang="en-US" sz="4800" dirty="0">
                <a:latin typeface="Roboto" panose="02000000000000000000"/>
              </a:rPr>
              <a:t>Make sure </a:t>
            </a:r>
            <a:r>
              <a:rPr lang="en-US" sz="4800" dirty="0" err="1">
                <a:latin typeface="Roboto" panose="02000000000000000000"/>
              </a:rPr>
              <a:t>GoToWebinar</a:t>
            </a:r>
            <a:r>
              <a:rPr lang="en-US" sz="4800" dirty="0">
                <a:latin typeface="Roboto" panose="02000000000000000000"/>
              </a:rPr>
              <a:t> has connected to your speakers and your volume is up. If that doesn’t work, exit the webinar and return. We’ll be here when you get back!</a:t>
            </a:r>
            <a:endParaRPr lang="en-US" sz="4800" dirty="0">
              <a:solidFill>
                <a:srgbClr val="F05355"/>
              </a:solidFill>
              <a:latin typeface="Roboto" panose="02000000000000000000"/>
            </a:endParaRPr>
          </a:p>
        </p:txBody>
      </p:sp>
      <p:sp>
        <p:nvSpPr>
          <p:cNvPr id="7" name="Rounded Rectangle 6"/>
          <p:cNvSpPr/>
          <p:nvPr/>
        </p:nvSpPr>
        <p:spPr>
          <a:xfrm>
            <a:off x="9406165" y="4005942"/>
            <a:ext cx="6125030" cy="1567540"/>
          </a:xfrm>
          <a:prstGeom prst="roundRect">
            <a:avLst/>
          </a:prstGeom>
          <a:noFill/>
          <a:ln w="57150">
            <a:solidFill>
              <a:srgbClr val="F053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8" name="Bent Arrow 7"/>
          <p:cNvSpPr/>
          <p:nvPr/>
        </p:nvSpPr>
        <p:spPr>
          <a:xfrm rot="10800000" flipV="1">
            <a:off x="15676339" y="4122054"/>
            <a:ext cx="5399314" cy="1683660"/>
          </a:xfrm>
          <a:prstGeom prst="bentArrow">
            <a:avLst/>
          </a:prstGeom>
          <a:solidFill>
            <a:srgbClr val="F053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F05355"/>
              </a:solidFill>
            </a:endParaRPr>
          </a:p>
        </p:txBody>
      </p:sp>
      <p:sp>
        <p:nvSpPr>
          <p:cNvPr id="9" name="Text Box 1">
            <a:extLst>
              <a:ext uri="{FF2B5EF4-FFF2-40B4-BE49-F238E27FC236}">
                <a16:creationId xmlns:a16="http://schemas.microsoft.com/office/drawing/2014/main" id="{42826D06-F402-3B46-8FCF-B4B8A03C0D56}"/>
              </a:ext>
            </a:extLst>
          </p:cNvPr>
          <p:cNvSpPr txBox="1">
            <a:spLocks/>
          </p:cNvSpPr>
          <p:nvPr/>
        </p:nvSpPr>
        <p:spPr bwMode="auto">
          <a:xfrm>
            <a:off x="22545675" y="124920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1BE174C0-49EF-6A46-9119-D79F5F2817AC}"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2</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Tree>
    <p:extLst>
      <p:ext uri="{BB962C8B-B14F-4D97-AF65-F5344CB8AC3E}">
        <p14:creationId xmlns:p14="http://schemas.microsoft.com/office/powerpoint/2010/main" val="3320884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
            <a:extLst>
              <a:ext uri="{FF2B5EF4-FFF2-40B4-BE49-F238E27FC236}">
                <a16:creationId xmlns:a16="http://schemas.microsoft.com/office/drawing/2014/main" id="{79C6D45B-8F45-594D-B641-BA788EB03C54}"/>
              </a:ext>
            </a:extLst>
          </p:cNvPr>
          <p:cNvGrpSpPr>
            <a:grpSpLocks/>
          </p:cNvGrpSpPr>
          <p:nvPr/>
        </p:nvGrpSpPr>
        <p:grpSpPr bwMode="auto">
          <a:xfrm>
            <a:off x="2373062" y="2325670"/>
            <a:ext cx="13537704" cy="2352678"/>
            <a:chOff x="2759074" y="2864132"/>
            <a:chExt cx="13538005" cy="2352298"/>
          </a:xfrm>
        </p:grpSpPr>
        <p:sp>
          <p:nvSpPr>
            <p:cNvPr id="8" name="Text Box 3">
              <a:extLst>
                <a:ext uri="{FF2B5EF4-FFF2-40B4-BE49-F238E27FC236}">
                  <a16:creationId xmlns:a16="http://schemas.microsoft.com/office/drawing/2014/main" id="{007D5A8D-239E-8243-A9E6-7121CB72F793}"/>
                </a:ext>
              </a:extLst>
            </p:cNvPr>
            <p:cNvSpPr txBox="1">
              <a:spLocks/>
            </p:cNvSpPr>
            <p:nvPr/>
          </p:nvSpPr>
          <p:spPr bwMode="auto">
            <a:xfrm>
              <a:off x="2759074" y="3630772"/>
              <a:ext cx="13538005" cy="1585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8400" dirty="0">
                  <a:solidFill>
                    <a:schemeClr val="bg1"/>
                  </a:solidFill>
                  <a:latin typeface="Freeland ☞" pitchFamily="2" charset="77"/>
                  <a:ea typeface="Roboto" panose="02000000000000000000" pitchFamily="2" charset="0"/>
                  <a:cs typeface="Montserrat Semi" charset="0"/>
                  <a:sym typeface="Poppins Medium" charset="0"/>
                </a:rPr>
                <a:t>Mission United</a:t>
              </a:r>
              <a:endParaRPr lang="x-none" altLang="x-none" sz="8400" dirty="0">
                <a:solidFill>
                  <a:schemeClr val="bg1"/>
                </a:solidFill>
                <a:latin typeface="Freeland ☞" pitchFamily="2" charset="77"/>
                <a:ea typeface="Roboto" panose="02000000000000000000" pitchFamily="2" charset="0"/>
                <a:cs typeface="Montserrat Semi" charset="0"/>
                <a:sym typeface="Poppins Medium" charset="0"/>
              </a:endParaRPr>
            </a:p>
          </p:txBody>
        </p:sp>
        <p:sp>
          <p:nvSpPr>
            <p:cNvPr id="7" name="Text Box 2">
              <a:extLst>
                <a:ext uri="{FF2B5EF4-FFF2-40B4-BE49-F238E27FC236}">
                  <a16:creationId xmlns:a16="http://schemas.microsoft.com/office/drawing/2014/main" id="{16915B3A-F0DC-504A-946E-346CB2B559F1}"/>
                </a:ext>
              </a:extLst>
            </p:cNvPr>
            <p:cNvSpPr txBox="1">
              <a:spLocks/>
            </p:cNvSpPr>
            <p:nvPr/>
          </p:nvSpPr>
          <p:spPr bwMode="auto">
            <a:xfrm>
              <a:off x="2760662" y="2864132"/>
              <a:ext cx="5592888" cy="5698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spAutoFit/>
            </a:bodyPr>
            <a:lstStyle/>
            <a:p>
              <a:pPr eaLnBrk="1">
                <a:defRPr/>
              </a:pPr>
              <a:r>
                <a:rPr lang="en-US" altLang="x-none" sz="3200" b="1" spc="300" dirty="0">
                  <a:solidFill>
                    <a:schemeClr val="accent3"/>
                  </a:solidFill>
                  <a:latin typeface="Roboto" panose="02000000000000000000" pitchFamily="2" charset="0"/>
                  <a:ea typeface="Roboto" panose="02000000000000000000" pitchFamily="2" charset="0"/>
                  <a:cs typeface="Montserrat" charset="0"/>
                  <a:sym typeface="Poppins SemiBold" charset="0"/>
                </a:rPr>
                <a:t>INSPIRE GIVING</a:t>
              </a:r>
              <a:endParaRPr lang="x-none" altLang="x-none" sz="3200" b="1" spc="300" dirty="0">
                <a:solidFill>
                  <a:schemeClr val="accent3"/>
                </a:solidFill>
                <a:latin typeface="Roboto" panose="02000000000000000000" pitchFamily="2" charset="0"/>
                <a:ea typeface="Roboto" panose="02000000000000000000" pitchFamily="2" charset="0"/>
                <a:cs typeface="Montserrat" charset="0"/>
                <a:sym typeface="Poppins SemiBold" charset="0"/>
              </a:endParaRPr>
            </a:p>
          </p:txBody>
        </p:sp>
      </p:grpSp>
      <p:sp>
        <p:nvSpPr>
          <p:cNvPr id="9" name="Rectangle 1">
            <a:extLst>
              <a:ext uri="{FF2B5EF4-FFF2-40B4-BE49-F238E27FC236}">
                <a16:creationId xmlns:a16="http://schemas.microsoft.com/office/drawing/2014/main" id="{099BE52B-3C98-3E48-B6FB-1F8E8CC8A695}"/>
              </a:ext>
            </a:extLst>
          </p:cNvPr>
          <p:cNvSpPr>
            <a:spLocks noChangeArrowheads="1"/>
          </p:cNvSpPr>
          <p:nvPr/>
        </p:nvSpPr>
        <p:spPr bwMode="auto">
          <a:xfrm>
            <a:off x="2373062" y="5403034"/>
            <a:ext cx="941387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sz="4800" dirty="0">
                <a:solidFill>
                  <a:schemeClr val="bg1"/>
                </a:solidFill>
                <a:latin typeface="Roboto" panose="02000000000000000000" pitchFamily="2" charset="0"/>
                <a:ea typeface="Roboto" panose="02000000000000000000" pitchFamily="2" charset="0"/>
                <a:cs typeface="Roboto" panose="02000000000000000000" pitchFamily="2" charset="0"/>
              </a:rPr>
              <a:t>Plan and implement Mission United Initiative, which will include participants within younger cohorts.</a:t>
            </a:r>
            <a:endParaRPr lang="en-US" altLang="en-US" sz="48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nvGrpSpPr>
          <p:cNvPr id="10" name="Группа 1">
            <a:extLst>
              <a:ext uri="{FF2B5EF4-FFF2-40B4-BE49-F238E27FC236}">
                <a16:creationId xmlns:a16="http://schemas.microsoft.com/office/drawing/2014/main" id="{5115B60B-B127-8F41-9ED2-5E469FC4007B}"/>
              </a:ext>
            </a:extLst>
          </p:cNvPr>
          <p:cNvGrpSpPr>
            <a:grpSpLocks/>
          </p:cNvGrpSpPr>
          <p:nvPr/>
        </p:nvGrpSpPr>
        <p:grpSpPr bwMode="auto">
          <a:xfrm>
            <a:off x="12768263" y="1697038"/>
            <a:ext cx="10233025" cy="806450"/>
            <a:chOff x="5695546" y="665312"/>
            <a:chExt cx="13721558" cy="1080120"/>
          </a:xfrm>
        </p:grpSpPr>
        <p:sp>
          <p:nvSpPr>
            <p:cNvPr id="11" name="Скругленный прямоугольник 2">
              <a:extLst>
                <a:ext uri="{FF2B5EF4-FFF2-40B4-BE49-F238E27FC236}">
                  <a16:creationId xmlns:a16="http://schemas.microsoft.com/office/drawing/2014/main" id="{BC44D2E6-9F29-3E49-8E2D-D56E858D44F0}"/>
                </a:ext>
              </a:extLst>
            </p:cNvPr>
            <p:cNvSpPr>
              <a:spLocks noChangeArrowheads="1"/>
            </p:cNvSpPr>
            <p:nvPr/>
          </p:nvSpPr>
          <p:spPr bwMode="auto">
            <a:xfrm>
              <a:off x="569554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dirty="0"/>
            </a:p>
          </p:txBody>
        </p:sp>
        <p:sp>
          <p:nvSpPr>
            <p:cNvPr id="12" name="Скругленный прямоугольник 3">
              <a:extLst>
                <a:ext uri="{FF2B5EF4-FFF2-40B4-BE49-F238E27FC236}">
                  <a16:creationId xmlns:a16="http://schemas.microsoft.com/office/drawing/2014/main" id="{F22D0931-04CC-A44D-AB54-6509618BFD35}"/>
                </a:ext>
              </a:extLst>
            </p:cNvPr>
            <p:cNvSpPr>
              <a:spLocks noChangeArrowheads="1"/>
            </p:cNvSpPr>
            <p:nvPr/>
          </p:nvSpPr>
          <p:spPr bwMode="auto">
            <a:xfrm>
              <a:off x="7100150"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3" name="Скругленный прямоугольник 4">
              <a:extLst>
                <a:ext uri="{FF2B5EF4-FFF2-40B4-BE49-F238E27FC236}">
                  <a16:creationId xmlns:a16="http://schemas.microsoft.com/office/drawing/2014/main" id="{490FC1C3-5C40-B547-B0A7-C498679F604B}"/>
                </a:ext>
              </a:extLst>
            </p:cNvPr>
            <p:cNvSpPr>
              <a:spLocks noChangeArrowheads="1"/>
            </p:cNvSpPr>
            <p:nvPr/>
          </p:nvSpPr>
          <p:spPr bwMode="auto">
            <a:xfrm>
              <a:off x="850475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4" name="Скругленный прямоугольник 5">
              <a:extLst>
                <a:ext uri="{FF2B5EF4-FFF2-40B4-BE49-F238E27FC236}">
                  <a16:creationId xmlns:a16="http://schemas.microsoft.com/office/drawing/2014/main" id="{AF86D3CE-960B-A744-B117-AC86F70F392D}"/>
                </a:ext>
              </a:extLst>
            </p:cNvPr>
            <p:cNvSpPr>
              <a:spLocks noChangeArrowheads="1"/>
            </p:cNvSpPr>
            <p:nvPr/>
          </p:nvSpPr>
          <p:spPr bwMode="auto">
            <a:xfrm>
              <a:off x="9909358"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5" name="Скругленный прямоугольник 6">
              <a:extLst>
                <a:ext uri="{FF2B5EF4-FFF2-40B4-BE49-F238E27FC236}">
                  <a16:creationId xmlns:a16="http://schemas.microsoft.com/office/drawing/2014/main" id="{E9FFAD0F-301E-4E4B-8AD1-A4E916FBC5A8}"/>
                </a:ext>
              </a:extLst>
            </p:cNvPr>
            <p:cNvSpPr>
              <a:spLocks noChangeArrowheads="1"/>
            </p:cNvSpPr>
            <p:nvPr/>
          </p:nvSpPr>
          <p:spPr bwMode="auto">
            <a:xfrm>
              <a:off x="11313962" y="665312"/>
              <a:ext cx="1080120" cy="1080120"/>
            </a:xfrm>
            <a:prstGeom prst="roundRect">
              <a:avLst>
                <a:gd name="adj" fmla="val 6824"/>
              </a:avLst>
            </a:prstGeom>
            <a:solidFill>
              <a:srgbClr val="F05355"/>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6" name="Скругленный прямоугольник 7">
              <a:extLst>
                <a:ext uri="{FF2B5EF4-FFF2-40B4-BE49-F238E27FC236}">
                  <a16:creationId xmlns:a16="http://schemas.microsoft.com/office/drawing/2014/main" id="{56D5B125-5BF9-C548-8215-666CA5D4E9CC}"/>
                </a:ext>
              </a:extLst>
            </p:cNvPr>
            <p:cNvSpPr>
              <a:spLocks noChangeArrowheads="1"/>
            </p:cNvSpPr>
            <p:nvPr/>
          </p:nvSpPr>
          <p:spPr bwMode="auto">
            <a:xfrm>
              <a:off x="1271856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7" name="Скругленный прямоугольник 8">
              <a:extLst>
                <a:ext uri="{FF2B5EF4-FFF2-40B4-BE49-F238E27FC236}">
                  <a16:creationId xmlns:a16="http://schemas.microsoft.com/office/drawing/2014/main" id="{68F2253C-55D6-A443-B174-E404B4C46D2A}"/>
                </a:ext>
              </a:extLst>
            </p:cNvPr>
            <p:cNvSpPr>
              <a:spLocks noChangeArrowheads="1"/>
            </p:cNvSpPr>
            <p:nvPr/>
          </p:nvSpPr>
          <p:spPr bwMode="auto">
            <a:xfrm>
              <a:off x="14123170"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8" name="Скругленный прямоугольник 9">
              <a:extLst>
                <a:ext uri="{FF2B5EF4-FFF2-40B4-BE49-F238E27FC236}">
                  <a16:creationId xmlns:a16="http://schemas.microsoft.com/office/drawing/2014/main" id="{BCFC0B55-6ED2-354A-920B-1FB41D32EAE2}"/>
                </a:ext>
              </a:extLst>
            </p:cNvPr>
            <p:cNvSpPr>
              <a:spLocks noChangeArrowheads="1"/>
            </p:cNvSpPr>
            <p:nvPr/>
          </p:nvSpPr>
          <p:spPr bwMode="auto">
            <a:xfrm>
              <a:off x="1552777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9" name="Скругленный прямоугольник 10">
              <a:extLst>
                <a:ext uri="{FF2B5EF4-FFF2-40B4-BE49-F238E27FC236}">
                  <a16:creationId xmlns:a16="http://schemas.microsoft.com/office/drawing/2014/main" id="{76DC08B5-F5A0-8041-8682-B02F2AE6AFC1}"/>
                </a:ext>
              </a:extLst>
            </p:cNvPr>
            <p:cNvSpPr>
              <a:spLocks noChangeArrowheads="1"/>
            </p:cNvSpPr>
            <p:nvPr/>
          </p:nvSpPr>
          <p:spPr bwMode="auto">
            <a:xfrm>
              <a:off x="16932378"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20" name="Скругленный прямоугольник 11">
              <a:extLst>
                <a:ext uri="{FF2B5EF4-FFF2-40B4-BE49-F238E27FC236}">
                  <a16:creationId xmlns:a16="http://schemas.microsoft.com/office/drawing/2014/main" id="{9D3B6C05-03F4-C342-9EF3-6C761CBF84CA}"/>
                </a:ext>
              </a:extLst>
            </p:cNvPr>
            <p:cNvSpPr>
              <a:spLocks noChangeArrowheads="1"/>
            </p:cNvSpPr>
            <p:nvPr/>
          </p:nvSpPr>
          <p:spPr bwMode="auto">
            <a:xfrm>
              <a:off x="18336984"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grpSp>
      <p:pic>
        <p:nvPicPr>
          <p:cNvPr id="21" name="Picture 2" descr="Mission United | United Way Worldwide">
            <a:extLst>
              <a:ext uri="{FF2B5EF4-FFF2-40B4-BE49-F238E27FC236}">
                <a16:creationId xmlns:a16="http://schemas.microsoft.com/office/drawing/2014/main" id="{923CA46F-E366-344F-9D37-392E835081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496778" y="4870428"/>
            <a:ext cx="11017981" cy="5466419"/>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1">
            <a:extLst>
              <a:ext uri="{FF2B5EF4-FFF2-40B4-BE49-F238E27FC236}">
                <a16:creationId xmlns:a16="http://schemas.microsoft.com/office/drawing/2014/main" id="{058A3996-9024-DE42-8868-D55C37E537C3}"/>
              </a:ext>
            </a:extLst>
          </p:cNvPr>
          <p:cNvSpPr txBox="1">
            <a:spLocks/>
          </p:cNvSpPr>
          <p:nvPr/>
        </p:nvSpPr>
        <p:spPr bwMode="auto">
          <a:xfrm>
            <a:off x="22545675" y="124920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1BE174C0-49EF-6A46-9119-D79F5F2817AC}"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20</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Tree>
    <p:extLst>
      <p:ext uri="{BB962C8B-B14F-4D97-AF65-F5344CB8AC3E}">
        <p14:creationId xmlns:p14="http://schemas.microsoft.com/office/powerpoint/2010/main" val="233423728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9" name="Группа 1">
            <a:extLst>
              <a:ext uri="{FF2B5EF4-FFF2-40B4-BE49-F238E27FC236}">
                <a16:creationId xmlns:a16="http://schemas.microsoft.com/office/drawing/2014/main" id="{8D90FD41-1E48-6C4F-AAEC-BED5DA2D6CEB}"/>
              </a:ext>
            </a:extLst>
          </p:cNvPr>
          <p:cNvGrpSpPr>
            <a:grpSpLocks/>
          </p:cNvGrpSpPr>
          <p:nvPr/>
        </p:nvGrpSpPr>
        <p:grpSpPr bwMode="auto">
          <a:xfrm>
            <a:off x="12768263" y="1697038"/>
            <a:ext cx="10233025" cy="806450"/>
            <a:chOff x="5695546" y="665312"/>
            <a:chExt cx="13721558" cy="1080120"/>
          </a:xfrm>
        </p:grpSpPr>
        <p:sp>
          <p:nvSpPr>
            <p:cNvPr id="7177" name="Скругленный прямоугольник 2">
              <a:extLst>
                <a:ext uri="{FF2B5EF4-FFF2-40B4-BE49-F238E27FC236}">
                  <a16:creationId xmlns:a16="http://schemas.microsoft.com/office/drawing/2014/main" id="{ED2DBD98-ACD6-814A-B9CF-B9705B2D1AC2}"/>
                </a:ext>
              </a:extLst>
            </p:cNvPr>
            <p:cNvSpPr>
              <a:spLocks noChangeArrowheads="1"/>
            </p:cNvSpPr>
            <p:nvPr/>
          </p:nvSpPr>
          <p:spPr bwMode="auto">
            <a:xfrm>
              <a:off x="569554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dirty="0"/>
            </a:p>
          </p:txBody>
        </p:sp>
        <p:sp>
          <p:nvSpPr>
            <p:cNvPr id="7178" name="Скругленный прямоугольник 3">
              <a:extLst>
                <a:ext uri="{FF2B5EF4-FFF2-40B4-BE49-F238E27FC236}">
                  <a16:creationId xmlns:a16="http://schemas.microsoft.com/office/drawing/2014/main" id="{6E00BFEA-8BEB-E84D-9E61-AD535E18FA6E}"/>
                </a:ext>
              </a:extLst>
            </p:cNvPr>
            <p:cNvSpPr>
              <a:spLocks noChangeArrowheads="1"/>
            </p:cNvSpPr>
            <p:nvPr/>
          </p:nvSpPr>
          <p:spPr bwMode="auto">
            <a:xfrm>
              <a:off x="7100150"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79" name="Скругленный прямоугольник 4">
              <a:extLst>
                <a:ext uri="{FF2B5EF4-FFF2-40B4-BE49-F238E27FC236}">
                  <a16:creationId xmlns:a16="http://schemas.microsoft.com/office/drawing/2014/main" id="{B62755ED-33FF-EA44-A176-29EB511AEF5B}"/>
                </a:ext>
              </a:extLst>
            </p:cNvPr>
            <p:cNvSpPr>
              <a:spLocks noChangeArrowheads="1"/>
            </p:cNvSpPr>
            <p:nvPr/>
          </p:nvSpPr>
          <p:spPr bwMode="auto">
            <a:xfrm>
              <a:off x="850475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0" name="Скругленный прямоугольник 5">
              <a:extLst>
                <a:ext uri="{FF2B5EF4-FFF2-40B4-BE49-F238E27FC236}">
                  <a16:creationId xmlns:a16="http://schemas.microsoft.com/office/drawing/2014/main" id="{41D1ACFF-25E3-244A-A741-43CDB73BC700}"/>
                </a:ext>
              </a:extLst>
            </p:cNvPr>
            <p:cNvSpPr>
              <a:spLocks noChangeArrowheads="1"/>
            </p:cNvSpPr>
            <p:nvPr/>
          </p:nvSpPr>
          <p:spPr bwMode="auto">
            <a:xfrm>
              <a:off x="9909358"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1" name="Скругленный прямоугольник 6">
              <a:extLst>
                <a:ext uri="{FF2B5EF4-FFF2-40B4-BE49-F238E27FC236}">
                  <a16:creationId xmlns:a16="http://schemas.microsoft.com/office/drawing/2014/main" id="{4B8A9AE2-3DBB-5F45-809C-7C632681391E}"/>
                </a:ext>
              </a:extLst>
            </p:cNvPr>
            <p:cNvSpPr>
              <a:spLocks noChangeArrowheads="1"/>
            </p:cNvSpPr>
            <p:nvPr/>
          </p:nvSpPr>
          <p:spPr bwMode="auto">
            <a:xfrm>
              <a:off x="11313962" y="665312"/>
              <a:ext cx="1080120" cy="1080120"/>
            </a:xfrm>
            <a:prstGeom prst="roundRect">
              <a:avLst>
                <a:gd name="adj" fmla="val 6824"/>
              </a:avLst>
            </a:prstGeom>
            <a:solidFill>
              <a:srgbClr val="F05355"/>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2" name="Скругленный прямоугольник 7">
              <a:extLst>
                <a:ext uri="{FF2B5EF4-FFF2-40B4-BE49-F238E27FC236}">
                  <a16:creationId xmlns:a16="http://schemas.microsoft.com/office/drawing/2014/main" id="{E22670CE-0D6D-8947-B8D1-3C4B4DFB3C52}"/>
                </a:ext>
              </a:extLst>
            </p:cNvPr>
            <p:cNvSpPr>
              <a:spLocks noChangeArrowheads="1"/>
            </p:cNvSpPr>
            <p:nvPr/>
          </p:nvSpPr>
          <p:spPr bwMode="auto">
            <a:xfrm>
              <a:off x="1271856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3" name="Скругленный прямоугольник 8">
              <a:extLst>
                <a:ext uri="{FF2B5EF4-FFF2-40B4-BE49-F238E27FC236}">
                  <a16:creationId xmlns:a16="http://schemas.microsoft.com/office/drawing/2014/main" id="{372CA9F8-D3DB-3544-964E-7AC146F0A927}"/>
                </a:ext>
              </a:extLst>
            </p:cNvPr>
            <p:cNvSpPr>
              <a:spLocks noChangeArrowheads="1"/>
            </p:cNvSpPr>
            <p:nvPr/>
          </p:nvSpPr>
          <p:spPr bwMode="auto">
            <a:xfrm>
              <a:off x="14123170"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4" name="Скругленный прямоугольник 9">
              <a:extLst>
                <a:ext uri="{FF2B5EF4-FFF2-40B4-BE49-F238E27FC236}">
                  <a16:creationId xmlns:a16="http://schemas.microsoft.com/office/drawing/2014/main" id="{E0D8F6FE-8D03-644B-BD46-BB49761C79F5}"/>
                </a:ext>
              </a:extLst>
            </p:cNvPr>
            <p:cNvSpPr>
              <a:spLocks noChangeArrowheads="1"/>
            </p:cNvSpPr>
            <p:nvPr/>
          </p:nvSpPr>
          <p:spPr bwMode="auto">
            <a:xfrm>
              <a:off x="1552777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5" name="Скругленный прямоугольник 10">
              <a:extLst>
                <a:ext uri="{FF2B5EF4-FFF2-40B4-BE49-F238E27FC236}">
                  <a16:creationId xmlns:a16="http://schemas.microsoft.com/office/drawing/2014/main" id="{1548B41B-B878-8E49-9F3C-3C124E867FAE}"/>
                </a:ext>
              </a:extLst>
            </p:cNvPr>
            <p:cNvSpPr>
              <a:spLocks noChangeArrowheads="1"/>
            </p:cNvSpPr>
            <p:nvPr/>
          </p:nvSpPr>
          <p:spPr bwMode="auto">
            <a:xfrm>
              <a:off x="16932378"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6" name="Скругленный прямоугольник 11">
              <a:extLst>
                <a:ext uri="{FF2B5EF4-FFF2-40B4-BE49-F238E27FC236}">
                  <a16:creationId xmlns:a16="http://schemas.microsoft.com/office/drawing/2014/main" id="{C3FB2A91-2B33-4746-82AB-378BFABE2799}"/>
                </a:ext>
              </a:extLst>
            </p:cNvPr>
            <p:cNvSpPr>
              <a:spLocks noChangeArrowheads="1"/>
            </p:cNvSpPr>
            <p:nvPr/>
          </p:nvSpPr>
          <p:spPr bwMode="auto">
            <a:xfrm>
              <a:off x="18336984"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grpSp>
      <p:sp>
        <p:nvSpPr>
          <p:cNvPr id="13" name="Text Box 3">
            <a:extLst>
              <a:ext uri="{FF2B5EF4-FFF2-40B4-BE49-F238E27FC236}">
                <a16:creationId xmlns:a16="http://schemas.microsoft.com/office/drawing/2014/main" id="{28C318CE-5D57-3445-95F6-331103AC8DD1}"/>
              </a:ext>
            </a:extLst>
          </p:cNvPr>
          <p:cNvSpPr txBox="1">
            <a:spLocks/>
          </p:cNvSpPr>
          <p:nvPr/>
        </p:nvSpPr>
        <p:spPr bwMode="auto">
          <a:xfrm>
            <a:off x="1946275" y="2752725"/>
            <a:ext cx="14770004"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8400" dirty="0">
                <a:solidFill>
                  <a:schemeClr val="bg1"/>
                </a:solidFill>
                <a:latin typeface="Freeland ☞" pitchFamily="2" charset="77"/>
                <a:ea typeface="Roboto" panose="02000000000000000000" pitchFamily="2" charset="0"/>
                <a:cs typeface="Roboto" panose="02000000000000000000" pitchFamily="2" charset="0"/>
                <a:sym typeface="Poppins Medium" charset="0"/>
              </a:rPr>
              <a:t>Community Commitment Plan</a:t>
            </a:r>
            <a:endParaRPr lang="x-none" altLang="x-none" sz="8400" dirty="0">
              <a:solidFill>
                <a:schemeClr val="bg1"/>
              </a:solidFill>
              <a:latin typeface="Freeland ☞" pitchFamily="2" charset="77"/>
              <a:ea typeface="Roboto" panose="02000000000000000000" pitchFamily="2" charset="0"/>
              <a:cs typeface="Roboto" panose="02000000000000000000" pitchFamily="2" charset="0"/>
              <a:sym typeface="Poppins Medium" charset="0"/>
            </a:endParaRPr>
          </a:p>
        </p:txBody>
      </p:sp>
      <p:sp>
        <p:nvSpPr>
          <p:cNvPr id="15" name="Text Box 2">
            <a:extLst>
              <a:ext uri="{FF2B5EF4-FFF2-40B4-BE49-F238E27FC236}">
                <a16:creationId xmlns:a16="http://schemas.microsoft.com/office/drawing/2014/main" id="{624202F0-C600-8743-8B3D-8FBD6220E41E}"/>
              </a:ext>
            </a:extLst>
          </p:cNvPr>
          <p:cNvSpPr txBox="1">
            <a:spLocks/>
          </p:cNvSpPr>
          <p:nvPr/>
        </p:nvSpPr>
        <p:spPr bwMode="auto">
          <a:xfrm>
            <a:off x="1955800" y="1815569"/>
            <a:ext cx="8075960" cy="56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spAutoFit/>
          </a:bodyPr>
          <a:lstStyle/>
          <a:p>
            <a:pPr eaLnBrk="1">
              <a:defRPr/>
            </a:pPr>
            <a:r>
              <a:rPr lang="en-US" altLang="x-none" sz="3200" b="1" spc="300" dirty="0">
                <a:solidFill>
                  <a:srgbClr val="2A3688"/>
                </a:solidFill>
                <a:latin typeface="Roboto Condensed" panose="02000000000000000000" pitchFamily="2" charset="0"/>
                <a:ea typeface="Roboto Condensed" panose="02000000000000000000" pitchFamily="2" charset="0"/>
                <a:cs typeface="Roboto Condensed" panose="02000000000000000000" pitchFamily="2" charset="0"/>
                <a:sym typeface="Poppins SemiBold" charset="0"/>
              </a:rPr>
              <a:t>UNITED WAY OF BROOME COUNTY</a:t>
            </a:r>
            <a:endParaRPr lang="x-none" altLang="x-none" sz="3200" b="1" spc="300" dirty="0">
              <a:solidFill>
                <a:srgbClr val="2A3688"/>
              </a:solidFill>
              <a:latin typeface="Roboto Condensed" panose="02000000000000000000" pitchFamily="2" charset="0"/>
              <a:ea typeface="Roboto Condensed" panose="02000000000000000000" pitchFamily="2" charset="0"/>
              <a:cs typeface="Roboto Condensed" panose="02000000000000000000" pitchFamily="2" charset="0"/>
              <a:sym typeface="Poppins SemiBold" charset="0"/>
            </a:endParaRPr>
          </a:p>
        </p:txBody>
      </p:sp>
      <p:sp>
        <p:nvSpPr>
          <p:cNvPr id="31" name="Text Box 3">
            <a:extLst>
              <a:ext uri="{FF2B5EF4-FFF2-40B4-BE49-F238E27FC236}">
                <a16:creationId xmlns:a16="http://schemas.microsoft.com/office/drawing/2014/main" id="{095740F0-3E63-6547-9109-56C93CE2AFA2}"/>
              </a:ext>
            </a:extLst>
          </p:cNvPr>
          <p:cNvSpPr txBox="1">
            <a:spLocks/>
          </p:cNvSpPr>
          <p:nvPr/>
        </p:nvSpPr>
        <p:spPr bwMode="auto">
          <a:xfrm>
            <a:off x="10375377" y="5333797"/>
            <a:ext cx="3198399" cy="8755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marL="0" marR="0" lvl="0" indent="0" algn="ctr" defTabSz="825500" rtl="0" eaLnBrk="1" fontAlgn="base" latinLnBrk="0" hangingPunct="0">
              <a:lnSpc>
                <a:spcPct val="100000"/>
              </a:lnSpc>
              <a:spcBef>
                <a:spcPct val="0"/>
              </a:spcBef>
              <a:spcAft>
                <a:spcPct val="0"/>
              </a:spcAft>
              <a:buClrTx/>
              <a:buSzTx/>
              <a:buFontTx/>
              <a:buNone/>
              <a:tabLst/>
              <a:defRPr/>
            </a:pPr>
            <a:r>
              <a:rPr kumimoji="0" lang="en-US" altLang="x-none" sz="4400" b="0" i="0" u="none" strike="noStrike" kern="1200" cap="none" spc="0" normalizeH="0" baseline="0" noProof="0" dirty="0">
                <a:ln>
                  <a:noFill/>
                </a:ln>
                <a:solidFill>
                  <a:srgbClr val="FEFFFF"/>
                </a:solidFill>
                <a:effectLst/>
                <a:uLnTx/>
                <a:uFillTx/>
                <a:latin typeface="Arial Black" panose="020B0A04020102020204"/>
                <a:ea typeface="Roboto Medium" panose="02000000000000000000" pitchFamily="2" charset="0"/>
                <a:cs typeface="Montserrat Semi" charset="0"/>
                <a:sym typeface="Poppins Medium" charset="0"/>
              </a:rPr>
              <a:t>Inspire Giving </a:t>
            </a:r>
          </a:p>
        </p:txBody>
      </p:sp>
      <p:sp>
        <p:nvSpPr>
          <p:cNvPr id="37" name="Oval 25">
            <a:extLst>
              <a:ext uri="{FF2B5EF4-FFF2-40B4-BE49-F238E27FC236}">
                <a16:creationId xmlns:a16="http://schemas.microsoft.com/office/drawing/2014/main" id="{37A55840-E858-F248-8442-39CDE6E5562F}"/>
              </a:ext>
            </a:extLst>
          </p:cNvPr>
          <p:cNvSpPr>
            <a:spLocks noChangeArrowheads="1"/>
          </p:cNvSpPr>
          <p:nvPr/>
        </p:nvSpPr>
        <p:spPr bwMode="auto">
          <a:xfrm>
            <a:off x="14713953" y="3521083"/>
            <a:ext cx="7398894" cy="7415980"/>
          </a:xfrm>
          <a:prstGeom prst="ellipse">
            <a:avLst/>
          </a:prstGeom>
          <a:solidFill>
            <a:srgbClr val="00AEEF">
              <a:alpha val="79999"/>
            </a:srgbClr>
          </a:solidFill>
          <a:ln>
            <a:noFill/>
          </a:ln>
          <a:extLst/>
        </p:spPr>
        <p:txBody>
          <a:bodyPr wrap="square" lIns="38100" tIns="38100" rIns="38100" bIns="38100" anchor="ctr">
            <a:spAutoFit/>
          </a:bodyPr>
          <a:lstStyle/>
          <a:p>
            <a:pPr marL="0" marR="0" lvl="0" indent="0" algn="l" defTabSz="825500" rtl="0" eaLnBrk="1"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74808C"/>
              </a:solidFill>
              <a:effectLst/>
              <a:uLnTx/>
              <a:uFillTx/>
              <a:latin typeface="Poppins"/>
              <a:sym typeface="Poppins"/>
            </a:endParaRPr>
          </a:p>
        </p:txBody>
      </p:sp>
      <p:sp>
        <p:nvSpPr>
          <p:cNvPr id="38" name="Oval 1">
            <a:extLst>
              <a:ext uri="{FF2B5EF4-FFF2-40B4-BE49-F238E27FC236}">
                <a16:creationId xmlns:a16="http://schemas.microsoft.com/office/drawing/2014/main" id="{F48B21AF-A56B-6543-ABC0-0B278B43D1BC}"/>
              </a:ext>
            </a:extLst>
          </p:cNvPr>
          <p:cNvSpPr>
            <a:spLocks noChangeArrowheads="1"/>
          </p:cNvSpPr>
          <p:nvPr/>
        </p:nvSpPr>
        <p:spPr bwMode="auto">
          <a:xfrm>
            <a:off x="1917639" y="5722700"/>
            <a:ext cx="7093068" cy="7091595"/>
          </a:xfrm>
          <a:prstGeom prst="ellipse">
            <a:avLst/>
          </a:prstGeom>
          <a:solidFill>
            <a:srgbClr val="2A3688"/>
          </a:solidFill>
          <a:ln>
            <a:noFill/>
          </a:ln>
          <a:extLst/>
        </p:spPr>
        <p:txBody>
          <a:bodyPr wrap="square" lIns="38100" tIns="38100" rIns="38100" bIns="38100" anchor="ctr">
            <a:spAutoFit/>
          </a:bodyPr>
          <a:lstStyle/>
          <a:p>
            <a:pPr marL="0" marR="0" lvl="0" indent="0" algn="l" defTabSz="825500" rtl="0" eaLnBrk="1"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74808C"/>
              </a:solidFill>
              <a:effectLst/>
              <a:uLnTx/>
              <a:uFillTx/>
              <a:latin typeface="Poppins"/>
              <a:sym typeface="Poppins"/>
            </a:endParaRPr>
          </a:p>
        </p:txBody>
      </p:sp>
      <p:sp>
        <p:nvSpPr>
          <p:cNvPr id="39" name="Oval 24">
            <a:extLst>
              <a:ext uri="{FF2B5EF4-FFF2-40B4-BE49-F238E27FC236}">
                <a16:creationId xmlns:a16="http://schemas.microsoft.com/office/drawing/2014/main" id="{0C0FD364-A2DA-EE45-9039-F7BD8E283A80}"/>
              </a:ext>
            </a:extLst>
          </p:cNvPr>
          <p:cNvSpPr/>
          <p:nvPr/>
        </p:nvSpPr>
        <p:spPr bwMode="auto">
          <a:xfrm>
            <a:off x="8336458" y="4586287"/>
            <a:ext cx="7173942" cy="7417164"/>
          </a:xfrm>
          <a:prstGeom prst="ellipse">
            <a:avLst/>
          </a:prstGeom>
          <a:solidFill>
            <a:srgbClr val="F05355">
              <a:alpha val="80000"/>
            </a:srgbClr>
          </a:solidFill>
          <a:ln w="12700" cap="flat" cmpd="sng" algn="ctr">
            <a:noFill/>
            <a:prstDash val="solid"/>
            <a:miter lim="400000"/>
            <a:headEnd type="none" w="med" len="med"/>
            <a:tailEnd type="none" w="med" len="med"/>
          </a:ln>
          <a:effectLst/>
        </p:spPr>
        <p:txBody>
          <a:bodyPr wrap="square" lIns="38100" tIns="38100" rIns="38100" bIns="38100" anchor="ctr">
            <a:spAutoFit/>
          </a:bodyPr>
          <a:lstStyle/>
          <a:p>
            <a:pPr marL="0" marR="0" lvl="0" indent="0" algn="l" defTabSz="825500" rtl="0" eaLnBrk="1"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74808C"/>
              </a:solidFill>
              <a:effectLst/>
              <a:uLnTx/>
              <a:uFillTx/>
              <a:latin typeface="Poppins" charset="0"/>
              <a:ea typeface="Poppins" charset="0"/>
              <a:cs typeface="Poppins" charset="0"/>
              <a:sym typeface="Poppins" charset="0"/>
            </a:endParaRPr>
          </a:p>
        </p:txBody>
      </p:sp>
      <p:grpSp>
        <p:nvGrpSpPr>
          <p:cNvPr id="40" name="Группа 2">
            <a:extLst>
              <a:ext uri="{FF2B5EF4-FFF2-40B4-BE49-F238E27FC236}">
                <a16:creationId xmlns:a16="http://schemas.microsoft.com/office/drawing/2014/main" id="{43070753-EB59-F947-AC61-F470202E5AB9}"/>
              </a:ext>
            </a:extLst>
          </p:cNvPr>
          <p:cNvGrpSpPr/>
          <p:nvPr/>
        </p:nvGrpSpPr>
        <p:grpSpPr>
          <a:xfrm>
            <a:off x="2633212" y="6193582"/>
            <a:ext cx="5661921" cy="2111159"/>
            <a:chOff x="2907222" y="5146492"/>
            <a:chExt cx="5661921" cy="2390085"/>
          </a:xfrm>
        </p:grpSpPr>
        <p:sp>
          <p:nvSpPr>
            <p:cNvPr id="41" name="Text Box 3">
              <a:extLst>
                <a:ext uri="{FF2B5EF4-FFF2-40B4-BE49-F238E27FC236}">
                  <a16:creationId xmlns:a16="http://schemas.microsoft.com/office/drawing/2014/main" id="{F458166C-85DE-1E48-B1B7-1E23EC093B69}"/>
                </a:ext>
              </a:extLst>
            </p:cNvPr>
            <p:cNvSpPr txBox="1">
              <a:spLocks/>
            </p:cNvSpPr>
            <p:nvPr/>
          </p:nvSpPr>
          <p:spPr bwMode="auto">
            <a:xfrm>
              <a:off x="3507596" y="5146492"/>
              <a:ext cx="4613275" cy="1534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marL="0" marR="0" lvl="0" indent="0" algn="ctr" defTabSz="825500" rtl="0" eaLnBrk="1" fontAlgn="base" latinLnBrk="0" hangingPunct="0">
                <a:lnSpc>
                  <a:spcPct val="100000"/>
                </a:lnSpc>
                <a:spcBef>
                  <a:spcPct val="0"/>
                </a:spcBef>
                <a:spcAft>
                  <a:spcPct val="0"/>
                </a:spcAft>
                <a:buClrTx/>
                <a:buSzTx/>
                <a:buFontTx/>
                <a:buNone/>
                <a:tabLst/>
                <a:defRPr/>
              </a:pPr>
              <a:r>
                <a:rPr kumimoji="0" lang="en-US" altLang="x-none" sz="3600" b="1" i="0" u="none" strike="noStrike" kern="1200" cap="none" spc="0" normalizeH="0" baseline="0" noProof="0" dirty="0">
                  <a:ln>
                    <a:noFill/>
                  </a:ln>
                  <a:solidFill>
                    <a:srgbClr val="FEFFFF"/>
                  </a:solidFill>
                  <a:effectLst/>
                  <a:uLnTx/>
                  <a:uFillTx/>
                  <a:latin typeface="Roboto" panose="02000000000000000000" pitchFamily="2" charset="0"/>
                  <a:ea typeface="Roboto" panose="02000000000000000000" pitchFamily="2" charset="0"/>
                  <a:cs typeface="Roboto" panose="02000000000000000000" pitchFamily="2" charset="0"/>
                  <a:sym typeface="Poppins Medium" charset="0"/>
                </a:rPr>
                <a:t>Revitalize Collaboration</a:t>
              </a:r>
            </a:p>
          </p:txBody>
        </p:sp>
        <p:sp>
          <p:nvSpPr>
            <p:cNvPr id="42" name="Rectangle 1">
              <a:extLst>
                <a:ext uri="{FF2B5EF4-FFF2-40B4-BE49-F238E27FC236}">
                  <a16:creationId xmlns:a16="http://schemas.microsoft.com/office/drawing/2014/main" id="{D6AF2B27-40C1-894E-8BE3-02A58D6799A3}"/>
                </a:ext>
              </a:extLst>
            </p:cNvPr>
            <p:cNvSpPr>
              <a:spLocks noChangeArrowheads="1"/>
            </p:cNvSpPr>
            <p:nvPr/>
          </p:nvSpPr>
          <p:spPr bwMode="auto">
            <a:xfrm>
              <a:off x="2907222" y="6680939"/>
              <a:ext cx="5661921" cy="8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825500" rtl="0" eaLnBrk="0" fontAlgn="base" latinLnBrk="0" hangingPunct="0">
                <a:lnSpc>
                  <a:spcPct val="180000"/>
                </a:lnSpc>
                <a:spcBef>
                  <a:spcPct val="0"/>
                </a:spcBef>
                <a:spcAft>
                  <a:spcPct val="0"/>
                </a:spcAft>
                <a:buClrTx/>
                <a:buSzTx/>
                <a:buFontTx/>
                <a:buNone/>
                <a:tabLst/>
                <a:defRPr/>
              </a:pPr>
              <a:endParaRPr kumimoji="0" lang="en-US" altLang="en-US" sz="2800" b="1" i="0" u="none" strike="noStrike" kern="1200" cap="none" spc="0" normalizeH="0" baseline="0" noProof="0" dirty="0">
                <a:ln>
                  <a:noFill/>
                </a:ln>
                <a:solidFill>
                  <a:srgbClr val="FEFFFF"/>
                </a:solidFill>
                <a:effectLst/>
                <a:uLnTx/>
                <a:uFillTx/>
                <a:latin typeface="Arial" panose="020B0604020202020204"/>
                <a:ea typeface="Roboto" panose="02000000000000000000" pitchFamily="2" charset="0"/>
                <a:cs typeface="Open Sans" panose="020B0606030504020204" pitchFamily="34" charset="0"/>
                <a:sym typeface="Poppins"/>
              </a:endParaRPr>
            </a:p>
          </p:txBody>
        </p:sp>
      </p:grpSp>
      <p:grpSp>
        <p:nvGrpSpPr>
          <p:cNvPr id="43" name="Группа 2">
            <a:extLst>
              <a:ext uri="{FF2B5EF4-FFF2-40B4-BE49-F238E27FC236}">
                <a16:creationId xmlns:a16="http://schemas.microsoft.com/office/drawing/2014/main" id="{43070753-EB59-F947-AC61-F470202E5AB9}"/>
              </a:ext>
            </a:extLst>
          </p:cNvPr>
          <p:cNvGrpSpPr/>
          <p:nvPr/>
        </p:nvGrpSpPr>
        <p:grpSpPr>
          <a:xfrm>
            <a:off x="9092468" y="5105408"/>
            <a:ext cx="5661921" cy="2111159"/>
            <a:chOff x="2907222" y="5146492"/>
            <a:chExt cx="5661921" cy="2390085"/>
          </a:xfrm>
        </p:grpSpPr>
        <p:sp>
          <p:nvSpPr>
            <p:cNvPr id="44" name="Text Box 3">
              <a:extLst>
                <a:ext uri="{FF2B5EF4-FFF2-40B4-BE49-F238E27FC236}">
                  <a16:creationId xmlns:a16="http://schemas.microsoft.com/office/drawing/2014/main" id="{F458166C-85DE-1E48-B1B7-1E23EC093B69}"/>
                </a:ext>
              </a:extLst>
            </p:cNvPr>
            <p:cNvSpPr txBox="1">
              <a:spLocks/>
            </p:cNvSpPr>
            <p:nvPr/>
          </p:nvSpPr>
          <p:spPr bwMode="auto">
            <a:xfrm>
              <a:off x="3507596" y="5146492"/>
              <a:ext cx="4613275" cy="1534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marL="0" marR="0" lvl="0" indent="0" algn="ctr" defTabSz="825500" rtl="0" eaLnBrk="1" fontAlgn="base" latinLnBrk="0" hangingPunct="0">
                <a:lnSpc>
                  <a:spcPct val="100000"/>
                </a:lnSpc>
                <a:spcBef>
                  <a:spcPct val="0"/>
                </a:spcBef>
                <a:spcAft>
                  <a:spcPct val="0"/>
                </a:spcAft>
                <a:buClrTx/>
                <a:buSzTx/>
                <a:buFontTx/>
                <a:buNone/>
                <a:tabLst/>
                <a:defRPr/>
              </a:pPr>
              <a:br>
                <a:rPr kumimoji="0" lang="en-US" altLang="x-none" sz="3600" b="0" i="0" u="none" strike="noStrike" kern="1200" cap="none" spc="0" normalizeH="0" baseline="0" noProof="0" dirty="0">
                  <a:ln>
                    <a:noFill/>
                  </a:ln>
                  <a:solidFill>
                    <a:srgbClr val="FEFFFF"/>
                  </a:solidFill>
                  <a:effectLst/>
                  <a:uLnTx/>
                  <a:uFillTx/>
                  <a:latin typeface="Arial Black" panose="020B0A04020102020204"/>
                  <a:ea typeface="Roboto Medium" panose="02000000000000000000" pitchFamily="2" charset="0"/>
                  <a:cs typeface="Montserrat Semi" charset="0"/>
                  <a:sym typeface="Poppins Medium" charset="0"/>
                </a:rPr>
              </a:br>
              <a:r>
                <a:rPr kumimoji="0" lang="en-US" altLang="x-none" sz="3600" b="1" i="0" u="none" strike="noStrike" kern="1200" cap="none" spc="0" normalizeH="0" baseline="0" noProof="0" dirty="0">
                  <a:ln>
                    <a:noFill/>
                  </a:ln>
                  <a:solidFill>
                    <a:srgbClr val="FEFFFF"/>
                  </a:solidFill>
                  <a:effectLst/>
                  <a:uLnTx/>
                  <a:uFillTx/>
                  <a:latin typeface="Roboto" panose="02000000000000000000" pitchFamily="2" charset="0"/>
                  <a:ea typeface="Roboto" panose="02000000000000000000" pitchFamily="2" charset="0"/>
                  <a:cs typeface="Roboto" panose="02000000000000000000" pitchFamily="2" charset="0"/>
                  <a:sym typeface="Poppins Medium" charset="0"/>
                </a:rPr>
                <a:t>Inspire Giving</a:t>
              </a:r>
            </a:p>
          </p:txBody>
        </p:sp>
        <p:sp>
          <p:nvSpPr>
            <p:cNvPr id="45" name="Rectangle 1">
              <a:extLst>
                <a:ext uri="{FF2B5EF4-FFF2-40B4-BE49-F238E27FC236}">
                  <a16:creationId xmlns:a16="http://schemas.microsoft.com/office/drawing/2014/main" id="{D6AF2B27-40C1-894E-8BE3-02A58D6799A3}"/>
                </a:ext>
              </a:extLst>
            </p:cNvPr>
            <p:cNvSpPr>
              <a:spLocks noChangeArrowheads="1"/>
            </p:cNvSpPr>
            <p:nvPr/>
          </p:nvSpPr>
          <p:spPr bwMode="auto">
            <a:xfrm>
              <a:off x="2907222" y="6680939"/>
              <a:ext cx="5661921" cy="8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ctr">
                <a:lnSpc>
                  <a:spcPct val="180000"/>
                </a:lnSpc>
                <a:defRPr/>
              </a:pPr>
              <a:endParaRPr lang="en-US" altLang="en-US" sz="2800" b="1" dirty="0">
                <a:solidFill>
                  <a:srgbClr val="FEFFFF"/>
                </a:solidFill>
                <a:latin typeface="Arial" panose="020B0604020202020204"/>
                <a:ea typeface="Roboto" panose="02000000000000000000" pitchFamily="2" charset="0"/>
                <a:cs typeface="Open Sans" panose="020B0606030504020204" pitchFamily="34" charset="0"/>
              </a:endParaRPr>
            </a:p>
          </p:txBody>
        </p:sp>
      </p:grpSp>
      <p:grpSp>
        <p:nvGrpSpPr>
          <p:cNvPr id="49" name="Группа 2">
            <a:extLst>
              <a:ext uri="{FF2B5EF4-FFF2-40B4-BE49-F238E27FC236}">
                <a16:creationId xmlns:a16="http://schemas.microsoft.com/office/drawing/2014/main" id="{43070753-EB59-F947-AC61-F470202E5AB9}"/>
              </a:ext>
            </a:extLst>
          </p:cNvPr>
          <p:cNvGrpSpPr/>
          <p:nvPr/>
        </p:nvGrpSpPr>
        <p:grpSpPr>
          <a:xfrm>
            <a:off x="15436524" y="4234501"/>
            <a:ext cx="6171856" cy="5247549"/>
            <a:chOff x="2740096" y="5146492"/>
            <a:chExt cx="6067341" cy="5940854"/>
          </a:xfrm>
        </p:grpSpPr>
        <p:sp>
          <p:nvSpPr>
            <p:cNvPr id="50" name="Text Box 3">
              <a:extLst>
                <a:ext uri="{FF2B5EF4-FFF2-40B4-BE49-F238E27FC236}">
                  <a16:creationId xmlns:a16="http://schemas.microsoft.com/office/drawing/2014/main" id="{F458166C-85DE-1E48-B1B7-1E23EC093B69}"/>
                </a:ext>
              </a:extLst>
            </p:cNvPr>
            <p:cNvSpPr txBox="1">
              <a:spLocks/>
            </p:cNvSpPr>
            <p:nvPr/>
          </p:nvSpPr>
          <p:spPr bwMode="auto">
            <a:xfrm>
              <a:off x="3507596" y="5146492"/>
              <a:ext cx="4613275" cy="1534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marL="0" marR="0" lvl="0" indent="0" algn="ctr" defTabSz="825500" rtl="0" eaLnBrk="1" fontAlgn="base" latinLnBrk="0" hangingPunct="0">
                <a:lnSpc>
                  <a:spcPct val="100000"/>
                </a:lnSpc>
                <a:spcBef>
                  <a:spcPct val="0"/>
                </a:spcBef>
                <a:spcAft>
                  <a:spcPct val="0"/>
                </a:spcAft>
                <a:buClrTx/>
                <a:buSzTx/>
                <a:buFontTx/>
                <a:buNone/>
                <a:tabLst/>
                <a:defRPr/>
              </a:pPr>
              <a:r>
                <a:rPr kumimoji="0" lang="en-US" altLang="x-none" sz="3600" b="1" i="0" u="none" strike="noStrike" kern="1200" cap="none" spc="0" normalizeH="0" baseline="0" noProof="0" dirty="0">
                  <a:ln>
                    <a:noFill/>
                  </a:ln>
                  <a:solidFill>
                    <a:srgbClr val="FEFFFF"/>
                  </a:solidFill>
                  <a:effectLst/>
                  <a:uLnTx/>
                  <a:uFillTx/>
                  <a:latin typeface="Roboto" panose="02000000000000000000" pitchFamily="2" charset="0"/>
                  <a:ea typeface="Roboto" panose="02000000000000000000" pitchFamily="2" charset="0"/>
                  <a:cs typeface="Roboto" panose="02000000000000000000" pitchFamily="2" charset="0"/>
                  <a:sym typeface="Poppins Medium" charset="0"/>
                </a:rPr>
                <a:t>Unify Efforts</a:t>
              </a:r>
              <a:r>
                <a:rPr kumimoji="0" lang="en-US" altLang="x-none" sz="3600" b="1" i="0" u="none" strike="noStrike" kern="1200" cap="none" spc="0" normalizeH="0" noProof="0" dirty="0">
                  <a:ln>
                    <a:noFill/>
                  </a:ln>
                  <a:solidFill>
                    <a:srgbClr val="FEFFFF"/>
                  </a:solidFill>
                  <a:effectLst/>
                  <a:uLnTx/>
                  <a:uFillTx/>
                  <a:latin typeface="Roboto" panose="02000000000000000000" pitchFamily="2" charset="0"/>
                  <a:ea typeface="Roboto" panose="02000000000000000000" pitchFamily="2" charset="0"/>
                  <a:cs typeface="Roboto" panose="02000000000000000000" pitchFamily="2" charset="0"/>
                  <a:sym typeface="Poppins Medium" charset="0"/>
                </a:rPr>
                <a:t> &amp; Resources</a:t>
              </a:r>
              <a:endParaRPr kumimoji="0" lang="en-US" altLang="x-none" sz="3600" b="1" i="0" u="none" strike="noStrike" kern="1200" cap="none" spc="0" normalizeH="0" baseline="0" noProof="0" dirty="0">
                <a:ln>
                  <a:noFill/>
                </a:ln>
                <a:solidFill>
                  <a:srgbClr val="FEFFFF"/>
                </a:solidFill>
                <a:effectLst/>
                <a:uLnTx/>
                <a:uFillTx/>
                <a:latin typeface="Roboto" panose="02000000000000000000" pitchFamily="2" charset="0"/>
                <a:ea typeface="Roboto" panose="02000000000000000000" pitchFamily="2" charset="0"/>
                <a:cs typeface="Roboto" panose="02000000000000000000" pitchFamily="2" charset="0"/>
                <a:sym typeface="Poppins Medium" charset="0"/>
              </a:endParaRPr>
            </a:p>
          </p:txBody>
        </p:sp>
        <p:sp>
          <p:nvSpPr>
            <p:cNvPr id="51" name="Rectangle 1">
              <a:extLst>
                <a:ext uri="{FF2B5EF4-FFF2-40B4-BE49-F238E27FC236}">
                  <a16:creationId xmlns:a16="http://schemas.microsoft.com/office/drawing/2014/main" id="{D6AF2B27-40C1-894E-8BE3-02A58D6799A3}"/>
                </a:ext>
              </a:extLst>
            </p:cNvPr>
            <p:cNvSpPr>
              <a:spLocks noChangeArrowheads="1"/>
            </p:cNvSpPr>
            <p:nvPr/>
          </p:nvSpPr>
          <p:spPr bwMode="auto">
            <a:xfrm>
              <a:off x="2740096" y="6710359"/>
              <a:ext cx="6067341" cy="437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ctr">
                <a:lnSpc>
                  <a:spcPct val="180000"/>
                </a:lnSpc>
                <a:defRPr/>
              </a:pPr>
              <a:r>
                <a:rPr lang="en-US" altLang="en-US" sz="2800" b="1" dirty="0">
                  <a:solidFill>
                    <a:srgbClr val="FEFFFF"/>
                  </a:solidFill>
                  <a:latin typeface="Roboto" panose="02000000000000000000" pitchFamily="2" charset="0"/>
                  <a:ea typeface="Roboto" panose="02000000000000000000" pitchFamily="2" charset="0"/>
                  <a:cs typeface="Roboto" panose="02000000000000000000" pitchFamily="2" charset="0"/>
                </a:rPr>
                <a:t>We will build our capacity to connect individuals with community data, collaborate to provide training and development needs, and commit to a culture of diversity.</a:t>
              </a:r>
            </a:p>
          </p:txBody>
        </p:sp>
      </p:grpSp>
      <p:sp>
        <p:nvSpPr>
          <p:cNvPr id="28" name="Text Box 1">
            <a:extLst>
              <a:ext uri="{FF2B5EF4-FFF2-40B4-BE49-F238E27FC236}">
                <a16:creationId xmlns:a16="http://schemas.microsoft.com/office/drawing/2014/main" id="{E66850FD-8893-644D-AC3C-3C1CD0598774}"/>
              </a:ext>
            </a:extLst>
          </p:cNvPr>
          <p:cNvSpPr txBox="1">
            <a:spLocks/>
          </p:cNvSpPr>
          <p:nvPr/>
        </p:nvSpPr>
        <p:spPr bwMode="auto">
          <a:xfrm>
            <a:off x="22545675" y="124920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1BE174C0-49EF-6A46-9119-D79F5F2817AC}"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21</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Tree>
    <p:extLst>
      <p:ext uri="{BB962C8B-B14F-4D97-AF65-F5344CB8AC3E}">
        <p14:creationId xmlns:p14="http://schemas.microsoft.com/office/powerpoint/2010/main" val="1582055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9" name="Группа 1">
            <a:extLst>
              <a:ext uri="{FF2B5EF4-FFF2-40B4-BE49-F238E27FC236}">
                <a16:creationId xmlns:a16="http://schemas.microsoft.com/office/drawing/2014/main" id="{8D90FD41-1E48-6C4F-AAEC-BED5DA2D6CEB}"/>
              </a:ext>
            </a:extLst>
          </p:cNvPr>
          <p:cNvGrpSpPr>
            <a:grpSpLocks/>
          </p:cNvGrpSpPr>
          <p:nvPr/>
        </p:nvGrpSpPr>
        <p:grpSpPr bwMode="auto">
          <a:xfrm>
            <a:off x="12768263" y="1697038"/>
            <a:ext cx="10233025" cy="806450"/>
            <a:chOff x="5695546" y="665312"/>
            <a:chExt cx="13721558" cy="1080120"/>
          </a:xfrm>
        </p:grpSpPr>
        <p:sp>
          <p:nvSpPr>
            <p:cNvPr id="7177" name="Скругленный прямоугольник 2">
              <a:extLst>
                <a:ext uri="{FF2B5EF4-FFF2-40B4-BE49-F238E27FC236}">
                  <a16:creationId xmlns:a16="http://schemas.microsoft.com/office/drawing/2014/main" id="{ED2DBD98-ACD6-814A-B9CF-B9705B2D1AC2}"/>
                </a:ext>
              </a:extLst>
            </p:cNvPr>
            <p:cNvSpPr>
              <a:spLocks noChangeArrowheads="1"/>
            </p:cNvSpPr>
            <p:nvPr/>
          </p:nvSpPr>
          <p:spPr bwMode="auto">
            <a:xfrm>
              <a:off x="569554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dirty="0"/>
            </a:p>
          </p:txBody>
        </p:sp>
        <p:sp>
          <p:nvSpPr>
            <p:cNvPr id="7178" name="Скругленный прямоугольник 3">
              <a:extLst>
                <a:ext uri="{FF2B5EF4-FFF2-40B4-BE49-F238E27FC236}">
                  <a16:creationId xmlns:a16="http://schemas.microsoft.com/office/drawing/2014/main" id="{6E00BFEA-8BEB-E84D-9E61-AD535E18FA6E}"/>
                </a:ext>
              </a:extLst>
            </p:cNvPr>
            <p:cNvSpPr>
              <a:spLocks noChangeArrowheads="1"/>
            </p:cNvSpPr>
            <p:nvPr/>
          </p:nvSpPr>
          <p:spPr bwMode="auto">
            <a:xfrm>
              <a:off x="7100150"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79" name="Скругленный прямоугольник 4">
              <a:extLst>
                <a:ext uri="{FF2B5EF4-FFF2-40B4-BE49-F238E27FC236}">
                  <a16:creationId xmlns:a16="http://schemas.microsoft.com/office/drawing/2014/main" id="{B62755ED-33FF-EA44-A176-29EB511AEF5B}"/>
                </a:ext>
              </a:extLst>
            </p:cNvPr>
            <p:cNvSpPr>
              <a:spLocks noChangeArrowheads="1"/>
            </p:cNvSpPr>
            <p:nvPr/>
          </p:nvSpPr>
          <p:spPr bwMode="auto">
            <a:xfrm>
              <a:off x="850475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0" name="Скругленный прямоугольник 5">
              <a:extLst>
                <a:ext uri="{FF2B5EF4-FFF2-40B4-BE49-F238E27FC236}">
                  <a16:creationId xmlns:a16="http://schemas.microsoft.com/office/drawing/2014/main" id="{41D1ACFF-25E3-244A-A741-43CDB73BC700}"/>
                </a:ext>
              </a:extLst>
            </p:cNvPr>
            <p:cNvSpPr>
              <a:spLocks noChangeArrowheads="1"/>
            </p:cNvSpPr>
            <p:nvPr/>
          </p:nvSpPr>
          <p:spPr bwMode="auto">
            <a:xfrm>
              <a:off x="9909358"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1" name="Скругленный прямоугольник 6">
              <a:extLst>
                <a:ext uri="{FF2B5EF4-FFF2-40B4-BE49-F238E27FC236}">
                  <a16:creationId xmlns:a16="http://schemas.microsoft.com/office/drawing/2014/main" id="{4B8A9AE2-3DBB-5F45-809C-7C632681391E}"/>
                </a:ext>
              </a:extLst>
            </p:cNvPr>
            <p:cNvSpPr>
              <a:spLocks noChangeArrowheads="1"/>
            </p:cNvSpPr>
            <p:nvPr/>
          </p:nvSpPr>
          <p:spPr bwMode="auto">
            <a:xfrm>
              <a:off x="11313962" y="665312"/>
              <a:ext cx="1080120" cy="1080120"/>
            </a:xfrm>
            <a:prstGeom prst="roundRect">
              <a:avLst>
                <a:gd name="adj" fmla="val 6824"/>
              </a:avLst>
            </a:prstGeom>
            <a:solidFill>
              <a:srgbClr val="F05355"/>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2" name="Скругленный прямоугольник 7">
              <a:extLst>
                <a:ext uri="{FF2B5EF4-FFF2-40B4-BE49-F238E27FC236}">
                  <a16:creationId xmlns:a16="http://schemas.microsoft.com/office/drawing/2014/main" id="{E22670CE-0D6D-8947-B8D1-3C4B4DFB3C52}"/>
                </a:ext>
              </a:extLst>
            </p:cNvPr>
            <p:cNvSpPr>
              <a:spLocks noChangeArrowheads="1"/>
            </p:cNvSpPr>
            <p:nvPr/>
          </p:nvSpPr>
          <p:spPr bwMode="auto">
            <a:xfrm>
              <a:off x="1271856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3" name="Скругленный прямоугольник 8">
              <a:extLst>
                <a:ext uri="{FF2B5EF4-FFF2-40B4-BE49-F238E27FC236}">
                  <a16:creationId xmlns:a16="http://schemas.microsoft.com/office/drawing/2014/main" id="{372CA9F8-D3DB-3544-964E-7AC146F0A927}"/>
                </a:ext>
              </a:extLst>
            </p:cNvPr>
            <p:cNvSpPr>
              <a:spLocks noChangeArrowheads="1"/>
            </p:cNvSpPr>
            <p:nvPr/>
          </p:nvSpPr>
          <p:spPr bwMode="auto">
            <a:xfrm>
              <a:off x="14123170"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4" name="Скругленный прямоугольник 9">
              <a:extLst>
                <a:ext uri="{FF2B5EF4-FFF2-40B4-BE49-F238E27FC236}">
                  <a16:creationId xmlns:a16="http://schemas.microsoft.com/office/drawing/2014/main" id="{E0D8F6FE-8D03-644B-BD46-BB49761C79F5}"/>
                </a:ext>
              </a:extLst>
            </p:cNvPr>
            <p:cNvSpPr>
              <a:spLocks noChangeArrowheads="1"/>
            </p:cNvSpPr>
            <p:nvPr/>
          </p:nvSpPr>
          <p:spPr bwMode="auto">
            <a:xfrm>
              <a:off x="1552777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5" name="Скругленный прямоугольник 10">
              <a:extLst>
                <a:ext uri="{FF2B5EF4-FFF2-40B4-BE49-F238E27FC236}">
                  <a16:creationId xmlns:a16="http://schemas.microsoft.com/office/drawing/2014/main" id="{1548B41B-B878-8E49-9F3C-3C124E867FAE}"/>
                </a:ext>
              </a:extLst>
            </p:cNvPr>
            <p:cNvSpPr>
              <a:spLocks noChangeArrowheads="1"/>
            </p:cNvSpPr>
            <p:nvPr/>
          </p:nvSpPr>
          <p:spPr bwMode="auto">
            <a:xfrm>
              <a:off x="16932378"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6" name="Скругленный прямоугольник 11">
              <a:extLst>
                <a:ext uri="{FF2B5EF4-FFF2-40B4-BE49-F238E27FC236}">
                  <a16:creationId xmlns:a16="http://schemas.microsoft.com/office/drawing/2014/main" id="{C3FB2A91-2B33-4746-82AB-378BFABE2799}"/>
                </a:ext>
              </a:extLst>
            </p:cNvPr>
            <p:cNvSpPr>
              <a:spLocks noChangeArrowheads="1"/>
            </p:cNvSpPr>
            <p:nvPr/>
          </p:nvSpPr>
          <p:spPr bwMode="auto">
            <a:xfrm>
              <a:off x="18336984"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grpSp>
      <p:sp>
        <p:nvSpPr>
          <p:cNvPr id="13" name="Text Box 3">
            <a:extLst>
              <a:ext uri="{FF2B5EF4-FFF2-40B4-BE49-F238E27FC236}">
                <a16:creationId xmlns:a16="http://schemas.microsoft.com/office/drawing/2014/main" id="{28C318CE-5D57-3445-95F6-331103AC8DD1}"/>
              </a:ext>
            </a:extLst>
          </p:cNvPr>
          <p:cNvSpPr txBox="1">
            <a:spLocks/>
          </p:cNvSpPr>
          <p:nvPr/>
        </p:nvSpPr>
        <p:spPr bwMode="auto">
          <a:xfrm>
            <a:off x="1862138" y="2753544"/>
            <a:ext cx="21779134"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8400" dirty="0">
                <a:solidFill>
                  <a:schemeClr val="bg1"/>
                </a:solidFill>
                <a:latin typeface="Freeland ☞" pitchFamily="2" charset="77"/>
                <a:ea typeface="Roboto" panose="02000000000000000000" pitchFamily="2" charset="0"/>
                <a:cs typeface="Roboto" panose="02000000000000000000" pitchFamily="2" charset="0"/>
                <a:sym typeface="Poppins Medium" charset="0"/>
              </a:rPr>
              <a:t>Volunteer HQ – </a:t>
            </a:r>
          </a:p>
          <a:p>
            <a:pPr eaLnBrk="1">
              <a:defRPr/>
            </a:pPr>
            <a:r>
              <a:rPr lang="en-US" altLang="x-none" sz="8400" b="1" dirty="0" err="1">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rPr>
              <a:t>GalaxyDigital</a:t>
            </a:r>
            <a:r>
              <a:rPr lang="en-US" altLang="x-none" sz="8400" b="1"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rPr>
              <a:t> –  Get Connected Overview</a:t>
            </a:r>
            <a:endParaRPr lang="x-none" altLang="x-none" sz="8400" b="1">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endParaRPr>
          </a:p>
          <a:p>
            <a:pPr eaLnBrk="1">
              <a:defRPr/>
            </a:pPr>
            <a:endParaRPr lang="x-none" altLang="x-none" sz="8400" dirty="0">
              <a:solidFill>
                <a:schemeClr val="bg1"/>
              </a:solidFill>
              <a:latin typeface="Freeland ☞" pitchFamily="2" charset="77"/>
              <a:ea typeface="Roboto" panose="02000000000000000000" pitchFamily="2" charset="0"/>
              <a:cs typeface="Roboto" panose="02000000000000000000" pitchFamily="2" charset="0"/>
              <a:sym typeface="Poppins Medium" charset="0"/>
            </a:endParaRPr>
          </a:p>
        </p:txBody>
      </p:sp>
      <p:sp>
        <p:nvSpPr>
          <p:cNvPr id="15" name="Text Box 2">
            <a:extLst>
              <a:ext uri="{FF2B5EF4-FFF2-40B4-BE49-F238E27FC236}">
                <a16:creationId xmlns:a16="http://schemas.microsoft.com/office/drawing/2014/main" id="{624202F0-C600-8743-8B3D-8FBD6220E41E}"/>
              </a:ext>
            </a:extLst>
          </p:cNvPr>
          <p:cNvSpPr txBox="1">
            <a:spLocks/>
          </p:cNvSpPr>
          <p:nvPr/>
        </p:nvSpPr>
        <p:spPr bwMode="auto">
          <a:xfrm>
            <a:off x="1955800" y="1815569"/>
            <a:ext cx="8075960" cy="56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spAutoFit/>
          </a:bodyPr>
          <a:lstStyle/>
          <a:p>
            <a:pPr eaLnBrk="1">
              <a:defRPr/>
            </a:pPr>
            <a:r>
              <a:rPr lang="en-US" altLang="x-none" sz="3200" b="1" spc="300" dirty="0">
                <a:solidFill>
                  <a:srgbClr val="2A3688"/>
                </a:solidFill>
                <a:latin typeface="Roboto Condensed" panose="02000000000000000000" pitchFamily="2" charset="0"/>
                <a:ea typeface="Roboto Condensed" panose="02000000000000000000" pitchFamily="2" charset="0"/>
                <a:cs typeface="Roboto Condensed" panose="02000000000000000000" pitchFamily="2" charset="0"/>
                <a:sym typeface="Poppins SemiBold" charset="0"/>
              </a:rPr>
              <a:t>UNIFY EFFORTS &amp; RESOURCES</a:t>
            </a:r>
            <a:endParaRPr lang="x-none" altLang="x-none" sz="3200" b="1" spc="300" dirty="0">
              <a:solidFill>
                <a:srgbClr val="2A3688"/>
              </a:solidFill>
              <a:latin typeface="Roboto Condensed" panose="02000000000000000000" pitchFamily="2" charset="0"/>
              <a:ea typeface="Roboto Condensed" panose="02000000000000000000" pitchFamily="2" charset="0"/>
              <a:cs typeface="Roboto Condensed" panose="02000000000000000000" pitchFamily="2" charset="0"/>
              <a:sym typeface="Poppins SemiBold" charset="0"/>
            </a:endParaRPr>
          </a:p>
        </p:txBody>
      </p:sp>
      <p:sp>
        <p:nvSpPr>
          <p:cNvPr id="17" name="Text Box 3">
            <a:extLst>
              <a:ext uri="{FF2B5EF4-FFF2-40B4-BE49-F238E27FC236}">
                <a16:creationId xmlns:a16="http://schemas.microsoft.com/office/drawing/2014/main" id="{EFBB96E8-21EB-3345-B784-3CCD83E1F064}"/>
              </a:ext>
            </a:extLst>
          </p:cNvPr>
          <p:cNvSpPr txBox="1">
            <a:spLocks/>
          </p:cNvSpPr>
          <p:nvPr/>
        </p:nvSpPr>
        <p:spPr bwMode="auto">
          <a:xfrm>
            <a:off x="1814094" y="6497960"/>
            <a:ext cx="15963231" cy="51845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4400"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rPr>
              <a:t>Volunteerism efforts are assisted through facilitation and involvement with other nonprofit agencies, corporate partners, volunteers, community groups, and affect change at the local level.</a:t>
            </a:r>
            <a:endParaRPr lang="x-none" altLang="x-none" sz="4400"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endParaRPr>
          </a:p>
        </p:txBody>
      </p:sp>
      <p:sp>
        <p:nvSpPr>
          <p:cNvPr id="16" name="Text Box 1">
            <a:extLst>
              <a:ext uri="{FF2B5EF4-FFF2-40B4-BE49-F238E27FC236}">
                <a16:creationId xmlns:a16="http://schemas.microsoft.com/office/drawing/2014/main" id="{E9F54848-11A3-7E45-9432-DA9C678DDFA7}"/>
              </a:ext>
            </a:extLst>
          </p:cNvPr>
          <p:cNvSpPr txBox="1">
            <a:spLocks/>
          </p:cNvSpPr>
          <p:nvPr/>
        </p:nvSpPr>
        <p:spPr bwMode="auto">
          <a:xfrm>
            <a:off x="22545675" y="124920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1BE174C0-49EF-6A46-9119-D79F5F2817AC}"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22</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Tree>
    <p:extLst>
      <p:ext uri="{BB962C8B-B14F-4D97-AF65-F5344CB8AC3E}">
        <p14:creationId xmlns:p14="http://schemas.microsoft.com/office/powerpoint/2010/main" val="3987069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9" name="Группа 1">
            <a:extLst>
              <a:ext uri="{FF2B5EF4-FFF2-40B4-BE49-F238E27FC236}">
                <a16:creationId xmlns:a16="http://schemas.microsoft.com/office/drawing/2014/main" id="{8D90FD41-1E48-6C4F-AAEC-BED5DA2D6CEB}"/>
              </a:ext>
            </a:extLst>
          </p:cNvPr>
          <p:cNvGrpSpPr>
            <a:grpSpLocks/>
          </p:cNvGrpSpPr>
          <p:nvPr/>
        </p:nvGrpSpPr>
        <p:grpSpPr bwMode="auto">
          <a:xfrm>
            <a:off x="12768263" y="1697038"/>
            <a:ext cx="10233025" cy="806450"/>
            <a:chOff x="5695546" y="665312"/>
            <a:chExt cx="13721558" cy="1080120"/>
          </a:xfrm>
        </p:grpSpPr>
        <p:sp>
          <p:nvSpPr>
            <p:cNvPr id="7177" name="Скругленный прямоугольник 2">
              <a:extLst>
                <a:ext uri="{FF2B5EF4-FFF2-40B4-BE49-F238E27FC236}">
                  <a16:creationId xmlns:a16="http://schemas.microsoft.com/office/drawing/2014/main" id="{ED2DBD98-ACD6-814A-B9CF-B9705B2D1AC2}"/>
                </a:ext>
              </a:extLst>
            </p:cNvPr>
            <p:cNvSpPr>
              <a:spLocks noChangeArrowheads="1"/>
            </p:cNvSpPr>
            <p:nvPr/>
          </p:nvSpPr>
          <p:spPr bwMode="auto">
            <a:xfrm>
              <a:off x="569554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dirty="0"/>
            </a:p>
          </p:txBody>
        </p:sp>
        <p:sp>
          <p:nvSpPr>
            <p:cNvPr id="7178" name="Скругленный прямоугольник 3">
              <a:extLst>
                <a:ext uri="{FF2B5EF4-FFF2-40B4-BE49-F238E27FC236}">
                  <a16:creationId xmlns:a16="http://schemas.microsoft.com/office/drawing/2014/main" id="{6E00BFEA-8BEB-E84D-9E61-AD535E18FA6E}"/>
                </a:ext>
              </a:extLst>
            </p:cNvPr>
            <p:cNvSpPr>
              <a:spLocks noChangeArrowheads="1"/>
            </p:cNvSpPr>
            <p:nvPr/>
          </p:nvSpPr>
          <p:spPr bwMode="auto">
            <a:xfrm>
              <a:off x="7100150"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79" name="Скругленный прямоугольник 4">
              <a:extLst>
                <a:ext uri="{FF2B5EF4-FFF2-40B4-BE49-F238E27FC236}">
                  <a16:creationId xmlns:a16="http://schemas.microsoft.com/office/drawing/2014/main" id="{B62755ED-33FF-EA44-A176-29EB511AEF5B}"/>
                </a:ext>
              </a:extLst>
            </p:cNvPr>
            <p:cNvSpPr>
              <a:spLocks noChangeArrowheads="1"/>
            </p:cNvSpPr>
            <p:nvPr/>
          </p:nvSpPr>
          <p:spPr bwMode="auto">
            <a:xfrm>
              <a:off x="850475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0" name="Скругленный прямоугольник 5">
              <a:extLst>
                <a:ext uri="{FF2B5EF4-FFF2-40B4-BE49-F238E27FC236}">
                  <a16:creationId xmlns:a16="http://schemas.microsoft.com/office/drawing/2014/main" id="{41D1ACFF-25E3-244A-A741-43CDB73BC700}"/>
                </a:ext>
              </a:extLst>
            </p:cNvPr>
            <p:cNvSpPr>
              <a:spLocks noChangeArrowheads="1"/>
            </p:cNvSpPr>
            <p:nvPr/>
          </p:nvSpPr>
          <p:spPr bwMode="auto">
            <a:xfrm>
              <a:off x="9909358"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1" name="Скругленный прямоугольник 6">
              <a:extLst>
                <a:ext uri="{FF2B5EF4-FFF2-40B4-BE49-F238E27FC236}">
                  <a16:creationId xmlns:a16="http://schemas.microsoft.com/office/drawing/2014/main" id="{4B8A9AE2-3DBB-5F45-809C-7C632681391E}"/>
                </a:ext>
              </a:extLst>
            </p:cNvPr>
            <p:cNvSpPr>
              <a:spLocks noChangeArrowheads="1"/>
            </p:cNvSpPr>
            <p:nvPr/>
          </p:nvSpPr>
          <p:spPr bwMode="auto">
            <a:xfrm>
              <a:off x="11313962" y="665312"/>
              <a:ext cx="1080120" cy="1080120"/>
            </a:xfrm>
            <a:prstGeom prst="roundRect">
              <a:avLst>
                <a:gd name="adj" fmla="val 6824"/>
              </a:avLst>
            </a:prstGeom>
            <a:solidFill>
              <a:srgbClr val="F05355"/>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2" name="Скругленный прямоугольник 7">
              <a:extLst>
                <a:ext uri="{FF2B5EF4-FFF2-40B4-BE49-F238E27FC236}">
                  <a16:creationId xmlns:a16="http://schemas.microsoft.com/office/drawing/2014/main" id="{E22670CE-0D6D-8947-B8D1-3C4B4DFB3C52}"/>
                </a:ext>
              </a:extLst>
            </p:cNvPr>
            <p:cNvSpPr>
              <a:spLocks noChangeArrowheads="1"/>
            </p:cNvSpPr>
            <p:nvPr/>
          </p:nvSpPr>
          <p:spPr bwMode="auto">
            <a:xfrm>
              <a:off x="1271856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3" name="Скругленный прямоугольник 8">
              <a:extLst>
                <a:ext uri="{FF2B5EF4-FFF2-40B4-BE49-F238E27FC236}">
                  <a16:creationId xmlns:a16="http://schemas.microsoft.com/office/drawing/2014/main" id="{372CA9F8-D3DB-3544-964E-7AC146F0A927}"/>
                </a:ext>
              </a:extLst>
            </p:cNvPr>
            <p:cNvSpPr>
              <a:spLocks noChangeArrowheads="1"/>
            </p:cNvSpPr>
            <p:nvPr/>
          </p:nvSpPr>
          <p:spPr bwMode="auto">
            <a:xfrm>
              <a:off x="14123170"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4" name="Скругленный прямоугольник 9">
              <a:extLst>
                <a:ext uri="{FF2B5EF4-FFF2-40B4-BE49-F238E27FC236}">
                  <a16:creationId xmlns:a16="http://schemas.microsoft.com/office/drawing/2014/main" id="{E0D8F6FE-8D03-644B-BD46-BB49761C79F5}"/>
                </a:ext>
              </a:extLst>
            </p:cNvPr>
            <p:cNvSpPr>
              <a:spLocks noChangeArrowheads="1"/>
            </p:cNvSpPr>
            <p:nvPr/>
          </p:nvSpPr>
          <p:spPr bwMode="auto">
            <a:xfrm>
              <a:off x="1552777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5" name="Скругленный прямоугольник 10">
              <a:extLst>
                <a:ext uri="{FF2B5EF4-FFF2-40B4-BE49-F238E27FC236}">
                  <a16:creationId xmlns:a16="http://schemas.microsoft.com/office/drawing/2014/main" id="{1548B41B-B878-8E49-9F3C-3C124E867FAE}"/>
                </a:ext>
              </a:extLst>
            </p:cNvPr>
            <p:cNvSpPr>
              <a:spLocks noChangeArrowheads="1"/>
            </p:cNvSpPr>
            <p:nvPr/>
          </p:nvSpPr>
          <p:spPr bwMode="auto">
            <a:xfrm>
              <a:off x="16932378"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6" name="Скругленный прямоугольник 11">
              <a:extLst>
                <a:ext uri="{FF2B5EF4-FFF2-40B4-BE49-F238E27FC236}">
                  <a16:creationId xmlns:a16="http://schemas.microsoft.com/office/drawing/2014/main" id="{C3FB2A91-2B33-4746-82AB-378BFABE2799}"/>
                </a:ext>
              </a:extLst>
            </p:cNvPr>
            <p:cNvSpPr>
              <a:spLocks noChangeArrowheads="1"/>
            </p:cNvSpPr>
            <p:nvPr/>
          </p:nvSpPr>
          <p:spPr bwMode="auto">
            <a:xfrm>
              <a:off x="18336984"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grpSp>
      <p:sp>
        <p:nvSpPr>
          <p:cNvPr id="13" name="Text Box 3">
            <a:extLst>
              <a:ext uri="{FF2B5EF4-FFF2-40B4-BE49-F238E27FC236}">
                <a16:creationId xmlns:a16="http://schemas.microsoft.com/office/drawing/2014/main" id="{28C318CE-5D57-3445-95F6-331103AC8DD1}"/>
              </a:ext>
            </a:extLst>
          </p:cNvPr>
          <p:cNvSpPr txBox="1">
            <a:spLocks/>
          </p:cNvSpPr>
          <p:nvPr/>
        </p:nvSpPr>
        <p:spPr bwMode="auto">
          <a:xfrm>
            <a:off x="1862138" y="2753544"/>
            <a:ext cx="17996645"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8400" dirty="0">
                <a:solidFill>
                  <a:schemeClr val="bg1"/>
                </a:solidFill>
                <a:latin typeface="Freeland ☞" pitchFamily="2" charset="77"/>
                <a:ea typeface="Roboto" panose="02000000000000000000" pitchFamily="2" charset="0"/>
                <a:cs typeface="Roboto" panose="02000000000000000000" pitchFamily="2" charset="0"/>
                <a:sym typeface="Poppins Medium" charset="0"/>
              </a:rPr>
              <a:t>Core Features</a:t>
            </a:r>
            <a:endParaRPr lang="x-none" altLang="x-none" sz="8400" dirty="0">
              <a:solidFill>
                <a:schemeClr val="bg1"/>
              </a:solidFill>
              <a:latin typeface="Freeland ☞" pitchFamily="2" charset="77"/>
              <a:ea typeface="Roboto" panose="02000000000000000000" pitchFamily="2" charset="0"/>
              <a:cs typeface="Roboto" panose="02000000000000000000" pitchFamily="2" charset="0"/>
              <a:sym typeface="Poppins Medium" charset="0"/>
            </a:endParaRPr>
          </a:p>
        </p:txBody>
      </p:sp>
      <p:sp>
        <p:nvSpPr>
          <p:cNvPr id="15" name="Text Box 2">
            <a:extLst>
              <a:ext uri="{FF2B5EF4-FFF2-40B4-BE49-F238E27FC236}">
                <a16:creationId xmlns:a16="http://schemas.microsoft.com/office/drawing/2014/main" id="{624202F0-C600-8743-8B3D-8FBD6220E41E}"/>
              </a:ext>
            </a:extLst>
          </p:cNvPr>
          <p:cNvSpPr txBox="1">
            <a:spLocks/>
          </p:cNvSpPr>
          <p:nvPr/>
        </p:nvSpPr>
        <p:spPr bwMode="auto">
          <a:xfrm>
            <a:off x="1955800" y="1815569"/>
            <a:ext cx="8075960" cy="56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spAutoFit/>
          </a:bodyPr>
          <a:lstStyle/>
          <a:p>
            <a:pPr eaLnBrk="1">
              <a:defRPr/>
            </a:pPr>
            <a:r>
              <a:rPr lang="en-US" altLang="x-none" sz="3200" b="1" spc="300" dirty="0">
                <a:solidFill>
                  <a:srgbClr val="2A3688"/>
                </a:solidFill>
                <a:latin typeface="Roboto Condensed" panose="02000000000000000000" pitchFamily="2" charset="0"/>
                <a:ea typeface="Roboto Condensed" panose="02000000000000000000" pitchFamily="2" charset="0"/>
                <a:cs typeface="Roboto Condensed" panose="02000000000000000000" pitchFamily="2" charset="0"/>
                <a:sym typeface="Poppins SemiBold" charset="0"/>
              </a:rPr>
              <a:t>VOLUNTEER HQ</a:t>
            </a:r>
            <a:endParaRPr lang="x-none" altLang="x-none" sz="3200" b="1" spc="300" dirty="0">
              <a:solidFill>
                <a:srgbClr val="2A3688"/>
              </a:solidFill>
              <a:latin typeface="Roboto Condensed" panose="02000000000000000000" pitchFamily="2" charset="0"/>
              <a:ea typeface="Roboto Condensed" panose="02000000000000000000" pitchFamily="2" charset="0"/>
              <a:cs typeface="Roboto Condensed" panose="02000000000000000000" pitchFamily="2" charset="0"/>
              <a:sym typeface="Poppins SemiBold" charset="0"/>
            </a:endParaRPr>
          </a:p>
        </p:txBody>
      </p:sp>
      <p:sp>
        <p:nvSpPr>
          <p:cNvPr id="17" name="Text Box 3">
            <a:extLst>
              <a:ext uri="{FF2B5EF4-FFF2-40B4-BE49-F238E27FC236}">
                <a16:creationId xmlns:a16="http://schemas.microsoft.com/office/drawing/2014/main" id="{EFBB96E8-21EB-3345-B784-3CCD83E1F064}"/>
              </a:ext>
            </a:extLst>
          </p:cNvPr>
          <p:cNvSpPr txBox="1">
            <a:spLocks/>
          </p:cNvSpPr>
          <p:nvPr/>
        </p:nvSpPr>
        <p:spPr bwMode="auto">
          <a:xfrm>
            <a:off x="1781333" y="4587925"/>
            <a:ext cx="15963231" cy="51845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marL="571500" indent="-571500" eaLnBrk="1">
              <a:buFont typeface="Arial" panose="020B0604020202020204" pitchFamily="34" charset="0"/>
              <a:buChar char="•"/>
              <a:defRPr/>
            </a:pPr>
            <a:r>
              <a:rPr lang="en-US" altLang="x-none" sz="4400"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rPr>
              <a:t>Digital experience</a:t>
            </a:r>
          </a:p>
          <a:p>
            <a:pPr marL="571500" indent="-571500" eaLnBrk="1">
              <a:buFont typeface="Arial" panose="020B0604020202020204" pitchFamily="34" charset="0"/>
              <a:buChar char="•"/>
              <a:defRPr/>
            </a:pPr>
            <a:r>
              <a:rPr lang="en-US" altLang="x-none" sz="4400"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rPr>
              <a:t>Mobile-friendly</a:t>
            </a:r>
          </a:p>
          <a:p>
            <a:pPr marL="571500" indent="-571500" eaLnBrk="1">
              <a:buFont typeface="Arial" panose="020B0604020202020204" pitchFamily="34" charset="0"/>
              <a:buChar char="•"/>
              <a:defRPr/>
            </a:pPr>
            <a:r>
              <a:rPr lang="en-US" altLang="x-none" sz="4400"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rPr>
              <a:t>Enables CBOs to easily promote volunteer opportunities</a:t>
            </a:r>
          </a:p>
          <a:p>
            <a:pPr marL="571500" indent="-571500" eaLnBrk="1">
              <a:buFont typeface="Arial" panose="020B0604020202020204" pitchFamily="34" charset="0"/>
              <a:buChar char="•"/>
              <a:defRPr/>
            </a:pPr>
            <a:r>
              <a:rPr lang="en-US" altLang="x-none" sz="4400"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rPr>
              <a:t>Allows community members to browse existing needs </a:t>
            </a:r>
          </a:p>
          <a:p>
            <a:pPr marL="571500" indent="-571500" eaLnBrk="1">
              <a:buFont typeface="Arial" panose="020B0604020202020204" pitchFamily="34" charset="0"/>
              <a:buChar char="•"/>
              <a:defRPr/>
            </a:pPr>
            <a:r>
              <a:rPr lang="en-US" altLang="x-none" sz="4400"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rPr>
              <a:t>Builds a database of volunteers </a:t>
            </a:r>
          </a:p>
          <a:p>
            <a:pPr marL="571500" indent="-571500" eaLnBrk="1">
              <a:buFont typeface="Arial" panose="020B0604020202020204" pitchFamily="34" charset="0"/>
              <a:buChar char="•"/>
              <a:defRPr/>
            </a:pPr>
            <a:r>
              <a:rPr lang="en-US" altLang="x-none" sz="4400"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rPr>
              <a:t>Generates reports on all volunteer</a:t>
            </a:r>
          </a:p>
          <a:p>
            <a:pPr marL="571500" indent="-571500" eaLnBrk="1">
              <a:buFont typeface="Arial" panose="020B0604020202020204" pitchFamily="34" charset="0"/>
              <a:buChar char="•"/>
              <a:defRPr/>
            </a:pPr>
            <a:r>
              <a:rPr lang="en-US" altLang="x-none" sz="4400"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rPr>
              <a:t>Creates a volunteer resume </a:t>
            </a:r>
          </a:p>
          <a:p>
            <a:pPr marL="571500" indent="-571500" eaLnBrk="1">
              <a:buFont typeface="Arial" panose="020B0604020202020204" pitchFamily="34" charset="0"/>
              <a:buChar char="•"/>
              <a:defRPr/>
            </a:pPr>
            <a:r>
              <a:rPr lang="en-US" altLang="x-none" sz="4400"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rPr>
              <a:t>Provides a community calendar</a:t>
            </a:r>
          </a:p>
          <a:p>
            <a:pPr marL="571500" indent="-571500" eaLnBrk="1">
              <a:buFont typeface="Arial" panose="020B0604020202020204" pitchFamily="34" charset="0"/>
              <a:buChar char="•"/>
              <a:defRPr/>
            </a:pPr>
            <a:r>
              <a:rPr lang="en-US" altLang="x-none" sz="4400"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rPr>
              <a:t>Social media integration </a:t>
            </a:r>
          </a:p>
          <a:p>
            <a:pPr marL="571500" indent="-571500" eaLnBrk="1">
              <a:buFont typeface="Arial" panose="020B0604020202020204" pitchFamily="34" charset="0"/>
              <a:buChar char="•"/>
              <a:defRPr/>
            </a:pPr>
            <a:r>
              <a:rPr lang="en-US" altLang="x-none" sz="4400"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rPr>
              <a:t>Provides a customizable dashboard</a:t>
            </a:r>
          </a:p>
          <a:p>
            <a:pPr eaLnBrk="1">
              <a:defRPr/>
            </a:pPr>
            <a:endParaRPr lang="x-none" altLang="x-none" sz="4400"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endParaRPr>
          </a:p>
        </p:txBody>
      </p:sp>
      <p:sp>
        <p:nvSpPr>
          <p:cNvPr id="16" name="Text Box 1">
            <a:extLst>
              <a:ext uri="{FF2B5EF4-FFF2-40B4-BE49-F238E27FC236}">
                <a16:creationId xmlns:a16="http://schemas.microsoft.com/office/drawing/2014/main" id="{4D0D6E6D-C0B2-B245-8491-7BAD55A98DEE}"/>
              </a:ext>
            </a:extLst>
          </p:cNvPr>
          <p:cNvSpPr txBox="1">
            <a:spLocks/>
          </p:cNvSpPr>
          <p:nvPr/>
        </p:nvSpPr>
        <p:spPr bwMode="auto">
          <a:xfrm>
            <a:off x="22545675" y="124920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1BE174C0-49EF-6A46-9119-D79F5F2817AC}"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23</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Tree>
    <p:extLst>
      <p:ext uri="{BB962C8B-B14F-4D97-AF65-F5344CB8AC3E}">
        <p14:creationId xmlns:p14="http://schemas.microsoft.com/office/powerpoint/2010/main" val="3789198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616251B6-3193-A64F-9853-C6B68F0D3729}"/>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a:xfrm>
            <a:off x="1102768" y="3116263"/>
            <a:ext cx="9409120" cy="5353595"/>
          </a:xfrm>
        </p:spPr>
      </p:pic>
      <p:sp>
        <p:nvSpPr>
          <p:cNvPr id="6145" name="Text Box 1">
            <a:extLst>
              <a:ext uri="{FF2B5EF4-FFF2-40B4-BE49-F238E27FC236}">
                <a16:creationId xmlns:a16="http://schemas.microsoft.com/office/drawing/2014/main" id="{A5227261-2D03-4A45-A1B0-10F15E58F7BF}"/>
              </a:ext>
            </a:extLst>
          </p:cNvPr>
          <p:cNvSpPr txBox="1">
            <a:spLocks/>
          </p:cNvSpPr>
          <p:nvPr/>
        </p:nvSpPr>
        <p:spPr bwMode="auto">
          <a:xfrm>
            <a:off x="22545675" y="124920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03B30137-DB55-3D46-AC62-A51285E97EB1}"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24</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
        <p:nvSpPr>
          <p:cNvPr id="8" name="Text Box 3">
            <a:extLst>
              <a:ext uri="{FF2B5EF4-FFF2-40B4-BE49-F238E27FC236}">
                <a16:creationId xmlns:a16="http://schemas.microsoft.com/office/drawing/2014/main" id="{007D5A8D-239E-8243-A9E6-7121CB72F793}"/>
              </a:ext>
            </a:extLst>
          </p:cNvPr>
          <p:cNvSpPr txBox="1">
            <a:spLocks/>
          </p:cNvSpPr>
          <p:nvPr/>
        </p:nvSpPr>
        <p:spPr bwMode="auto">
          <a:xfrm>
            <a:off x="12751989" y="3313113"/>
            <a:ext cx="9846542" cy="158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8400" dirty="0">
                <a:solidFill>
                  <a:schemeClr val="bg1"/>
                </a:solidFill>
                <a:latin typeface="Freeland ☞" pitchFamily="2" charset="77"/>
                <a:ea typeface="Roboto" panose="02000000000000000000" pitchFamily="2" charset="0"/>
                <a:cs typeface="Montserrat Semi" charset="0"/>
                <a:sym typeface="Poppins Medium" charset="0"/>
              </a:rPr>
              <a:t>Site Access</a:t>
            </a:r>
            <a:endParaRPr lang="x-none" altLang="x-none" sz="8400" dirty="0">
              <a:solidFill>
                <a:schemeClr val="bg1"/>
              </a:solidFill>
              <a:latin typeface="Freeland ☞" pitchFamily="2" charset="77"/>
              <a:ea typeface="Roboto" panose="02000000000000000000" pitchFamily="2" charset="0"/>
              <a:cs typeface="Montserrat Semi" charset="0"/>
              <a:sym typeface="Poppins Medium" charset="0"/>
            </a:endParaRPr>
          </a:p>
        </p:txBody>
      </p:sp>
      <p:sp>
        <p:nvSpPr>
          <p:cNvPr id="7" name="Text Box 2">
            <a:extLst>
              <a:ext uri="{FF2B5EF4-FFF2-40B4-BE49-F238E27FC236}">
                <a16:creationId xmlns:a16="http://schemas.microsoft.com/office/drawing/2014/main" id="{16915B3A-F0DC-504A-946E-346CB2B559F1}"/>
              </a:ext>
            </a:extLst>
          </p:cNvPr>
          <p:cNvSpPr txBox="1">
            <a:spLocks/>
          </p:cNvSpPr>
          <p:nvPr/>
        </p:nvSpPr>
        <p:spPr bwMode="auto">
          <a:xfrm>
            <a:off x="1894856" y="1681425"/>
            <a:ext cx="5592763" cy="56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spAutoFit/>
          </a:bodyPr>
          <a:lstStyle/>
          <a:p>
            <a:pPr eaLnBrk="1">
              <a:defRPr/>
            </a:pPr>
            <a:r>
              <a:rPr lang="en-US" altLang="x-none" sz="3200" b="1" spc="300" dirty="0">
                <a:solidFill>
                  <a:srgbClr val="2A3688"/>
                </a:solidFill>
                <a:latin typeface="Roboto Condensed" panose="02000000000000000000" pitchFamily="2" charset="0"/>
                <a:ea typeface="Roboto Condensed" panose="02000000000000000000" pitchFamily="2" charset="0"/>
                <a:cs typeface="Roboto Condensed" panose="02000000000000000000" pitchFamily="2" charset="0"/>
                <a:sym typeface="Poppins SemiBold" charset="0"/>
              </a:rPr>
              <a:t>VOLUNTEER HQ</a:t>
            </a:r>
            <a:endParaRPr lang="x-none" altLang="x-none" sz="3200" b="1" spc="300" dirty="0">
              <a:solidFill>
                <a:srgbClr val="2A3688"/>
              </a:solidFill>
              <a:latin typeface="Roboto Condensed" panose="02000000000000000000" pitchFamily="2" charset="0"/>
              <a:ea typeface="Roboto Condensed" panose="02000000000000000000" pitchFamily="2" charset="0"/>
              <a:cs typeface="Roboto Condensed" panose="02000000000000000000" pitchFamily="2" charset="0"/>
              <a:sym typeface="Poppins SemiBold" charset="0"/>
            </a:endParaRPr>
          </a:p>
        </p:txBody>
      </p:sp>
      <p:sp>
        <p:nvSpPr>
          <p:cNvPr id="9219" name="Rectangle 1">
            <a:extLst>
              <a:ext uri="{FF2B5EF4-FFF2-40B4-BE49-F238E27FC236}">
                <a16:creationId xmlns:a16="http://schemas.microsoft.com/office/drawing/2014/main" id="{F34A41A0-7244-3546-9DEB-7C79443E42FF}"/>
              </a:ext>
            </a:extLst>
          </p:cNvPr>
          <p:cNvSpPr>
            <a:spLocks noChangeArrowheads="1"/>
          </p:cNvSpPr>
          <p:nvPr/>
        </p:nvSpPr>
        <p:spPr bwMode="auto">
          <a:xfrm>
            <a:off x="12343246" y="4899025"/>
            <a:ext cx="11309350" cy="737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685800" indent="-685800">
              <a:lnSpc>
                <a:spcPct val="180000"/>
              </a:lnSpc>
              <a:buFont typeface="Arial" panose="020B0604020202020204" pitchFamily="34" charset="0"/>
              <a:buChar char="•"/>
            </a:pPr>
            <a:r>
              <a:rPr lang="en-US" altLang="en-US" sz="5400" dirty="0">
                <a:solidFill>
                  <a:schemeClr val="bg1"/>
                </a:solidFill>
                <a:latin typeface="Roboto" panose="02000000000000000000" pitchFamily="2" charset="0"/>
                <a:ea typeface="Roboto" panose="02000000000000000000" pitchFamily="2" charset="0"/>
                <a:cs typeface="Open Sans" panose="020B0606030504020204" pitchFamily="34" charset="0"/>
              </a:rPr>
              <a:t>Accessing site as a Volunteer</a:t>
            </a:r>
          </a:p>
          <a:p>
            <a:pPr marL="685800" indent="-685800">
              <a:lnSpc>
                <a:spcPct val="180000"/>
              </a:lnSpc>
              <a:buFont typeface="Arial" panose="020B0604020202020204" pitchFamily="34" charset="0"/>
              <a:buChar char="•"/>
            </a:pPr>
            <a:r>
              <a:rPr lang="en-US" altLang="en-US" sz="5400" dirty="0">
                <a:solidFill>
                  <a:schemeClr val="bg1"/>
                </a:solidFill>
                <a:latin typeface="Roboto" panose="02000000000000000000" pitchFamily="2" charset="0"/>
                <a:ea typeface="Roboto" panose="02000000000000000000" pitchFamily="2" charset="0"/>
                <a:cs typeface="Open Sans" panose="020B0606030504020204" pitchFamily="34" charset="0"/>
              </a:rPr>
              <a:t>Accessing site as a Agency</a:t>
            </a:r>
          </a:p>
          <a:p>
            <a:pPr>
              <a:lnSpc>
                <a:spcPct val="180000"/>
              </a:lnSpc>
            </a:pPr>
            <a:r>
              <a:rPr lang="en-US" altLang="en-US" sz="5400" dirty="0">
                <a:solidFill>
                  <a:schemeClr val="bg1"/>
                </a:solidFill>
                <a:latin typeface="Roboto" panose="02000000000000000000" pitchFamily="2" charset="0"/>
                <a:ea typeface="Roboto" panose="02000000000000000000" pitchFamily="2" charset="0"/>
                <a:cs typeface="Open Sans" panose="020B0606030504020204" pitchFamily="34" charset="0"/>
                <a:hlinkClick r:id="rId4"/>
              </a:rPr>
              <a:t>www.uwbroomevolunteers.org/</a:t>
            </a:r>
            <a:endParaRPr lang="en-US" altLang="en-US" sz="5400" dirty="0">
              <a:solidFill>
                <a:schemeClr val="bg1"/>
              </a:solidFill>
              <a:latin typeface="Roboto" panose="02000000000000000000" pitchFamily="2" charset="0"/>
              <a:ea typeface="Roboto" panose="02000000000000000000" pitchFamily="2" charset="0"/>
              <a:cs typeface="Open Sans" panose="020B0606030504020204" pitchFamily="34" charset="0"/>
            </a:endParaRPr>
          </a:p>
          <a:p>
            <a:pPr>
              <a:lnSpc>
                <a:spcPct val="180000"/>
              </a:lnSpc>
            </a:pPr>
            <a:endParaRPr lang="en-US" altLang="en-US" sz="5400" dirty="0">
              <a:solidFill>
                <a:schemeClr val="bg1"/>
              </a:solidFill>
              <a:latin typeface="Roboto" panose="02000000000000000000" pitchFamily="2" charset="0"/>
              <a:ea typeface="Roboto" panose="02000000000000000000" pitchFamily="2" charset="0"/>
              <a:cs typeface="Open Sans" panose="020B0606030504020204" pitchFamily="34" charset="0"/>
            </a:endParaRPr>
          </a:p>
          <a:p>
            <a:pPr marL="342900" indent="-342900">
              <a:lnSpc>
                <a:spcPct val="180000"/>
              </a:lnSpc>
              <a:buFontTx/>
              <a:buChar char="-"/>
            </a:pPr>
            <a:endParaRPr lang="en-US" altLang="en-US" sz="5400" dirty="0">
              <a:solidFill>
                <a:schemeClr val="bg2"/>
              </a:solidFill>
              <a:latin typeface="Roboto" panose="02000000000000000000" pitchFamily="2" charset="0"/>
              <a:ea typeface="Roboto" panose="02000000000000000000" pitchFamily="2" charset="0"/>
              <a:cs typeface="Open Sans" panose="020B0606030504020204" pitchFamily="34" charset="0"/>
            </a:endParaRPr>
          </a:p>
        </p:txBody>
      </p:sp>
      <p:pic>
        <p:nvPicPr>
          <p:cNvPr id="34" name="image15.png">
            <a:extLst>
              <a:ext uri="{FF2B5EF4-FFF2-40B4-BE49-F238E27FC236}">
                <a16:creationId xmlns:a16="http://schemas.microsoft.com/office/drawing/2014/main" id="{4AF67540-823E-894C-B18B-0BFCE623BBBC}"/>
              </a:ext>
            </a:extLst>
          </p:cNvPr>
          <p:cNvPicPr>
            <a:picLocks noChangeAspect="1"/>
          </p:cNvPicPr>
          <p:nvPr/>
        </p:nvPicPr>
        <p:blipFill>
          <a:blip r:embed="rId5">
            <a:extLst/>
          </a:blip>
          <a:stretch>
            <a:fillRect/>
          </a:stretch>
        </p:blipFill>
        <p:spPr>
          <a:xfrm>
            <a:off x="260741" y="2349500"/>
            <a:ext cx="11093174" cy="9299187"/>
          </a:xfrm>
          <a:prstGeom prst="rect">
            <a:avLst/>
          </a:prstGeom>
          <a:ln w="3175">
            <a:miter lim="400000"/>
          </a:ln>
        </p:spPr>
      </p:pic>
      <p:grpSp>
        <p:nvGrpSpPr>
          <p:cNvPr id="9" name="Группа 1">
            <a:extLst>
              <a:ext uri="{FF2B5EF4-FFF2-40B4-BE49-F238E27FC236}">
                <a16:creationId xmlns:a16="http://schemas.microsoft.com/office/drawing/2014/main" id="{0AD10F99-3D9F-9C49-B323-AC38D4E55B1B}"/>
              </a:ext>
            </a:extLst>
          </p:cNvPr>
          <p:cNvGrpSpPr>
            <a:grpSpLocks/>
          </p:cNvGrpSpPr>
          <p:nvPr/>
        </p:nvGrpSpPr>
        <p:grpSpPr bwMode="auto">
          <a:xfrm>
            <a:off x="12768263" y="1697038"/>
            <a:ext cx="10233025" cy="806450"/>
            <a:chOff x="5695546" y="665312"/>
            <a:chExt cx="13721558" cy="1080120"/>
          </a:xfrm>
        </p:grpSpPr>
        <p:sp>
          <p:nvSpPr>
            <p:cNvPr id="10" name="Скругленный прямоугольник 2">
              <a:extLst>
                <a:ext uri="{FF2B5EF4-FFF2-40B4-BE49-F238E27FC236}">
                  <a16:creationId xmlns:a16="http://schemas.microsoft.com/office/drawing/2014/main" id="{F96CB4B5-47AE-954E-A62E-017DDF1C3328}"/>
                </a:ext>
              </a:extLst>
            </p:cNvPr>
            <p:cNvSpPr>
              <a:spLocks noChangeArrowheads="1"/>
            </p:cNvSpPr>
            <p:nvPr/>
          </p:nvSpPr>
          <p:spPr bwMode="auto">
            <a:xfrm>
              <a:off x="569554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dirty="0"/>
            </a:p>
          </p:txBody>
        </p:sp>
        <p:sp>
          <p:nvSpPr>
            <p:cNvPr id="11" name="Скругленный прямоугольник 3">
              <a:extLst>
                <a:ext uri="{FF2B5EF4-FFF2-40B4-BE49-F238E27FC236}">
                  <a16:creationId xmlns:a16="http://schemas.microsoft.com/office/drawing/2014/main" id="{99166618-F234-7A4E-A920-A5EB9B6EEF3C}"/>
                </a:ext>
              </a:extLst>
            </p:cNvPr>
            <p:cNvSpPr>
              <a:spLocks noChangeArrowheads="1"/>
            </p:cNvSpPr>
            <p:nvPr/>
          </p:nvSpPr>
          <p:spPr bwMode="auto">
            <a:xfrm>
              <a:off x="7100150"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2" name="Скругленный прямоугольник 4">
              <a:extLst>
                <a:ext uri="{FF2B5EF4-FFF2-40B4-BE49-F238E27FC236}">
                  <a16:creationId xmlns:a16="http://schemas.microsoft.com/office/drawing/2014/main" id="{47D8D3DE-2877-D345-BE35-2BC5F74AB343}"/>
                </a:ext>
              </a:extLst>
            </p:cNvPr>
            <p:cNvSpPr>
              <a:spLocks noChangeArrowheads="1"/>
            </p:cNvSpPr>
            <p:nvPr/>
          </p:nvSpPr>
          <p:spPr bwMode="auto">
            <a:xfrm>
              <a:off x="850475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3" name="Скругленный прямоугольник 5">
              <a:extLst>
                <a:ext uri="{FF2B5EF4-FFF2-40B4-BE49-F238E27FC236}">
                  <a16:creationId xmlns:a16="http://schemas.microsoft.com/office/drawing/2014/main" id="{C9BC68A0-D826-414F-9BE3-EA8A4C57175C}"/>
                </a:ext>
              </a:extLst>
            </p:cNvPr>
            <p:cNvSpPr>
              <a:spLocks noChangeArrowheads="1"/>
            </p:cNvSpPr>
            <p:nvPr/>
          </p:nvSpPr>
          <p:spPr bwMode="auto">
            <a:xfrm>
              <a:off x="9909358"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4" name="Скругленный прямоугольник 6">
              <a:extLst>
                <a:ext uri="{FF2B5EF4-FFF2-40B4-BE49-F238E27FC236}">
                  <a16:creationId xmlns:a16="http://schemas.microsoft.com/office/drawing/2014/main" id="{FE3ED1B2-BCE4-ED4A-A6C2-0085510D790A}"/>
                </a:ext>
              </a:extLst>
            </p:cNvPr>
            <p:cNvSpPr>
              <a:spLocks noChangeArrowheads="1"/>
            </p:cNvSpPr>
            <p:nvPr/>
          </p:nvSpPr>
          <p:spPr bwMode="auto">
            <a:xfrm>
              <a:off x="11313962" y="665312"/>
              <a:ext cx="1080120" cy="1080120"/>
            </a:xfrm>
            <a:prstGeom prst="roundRect">
              <a:avLst>
                <a:gd name="adj" fmla="val 6824"/>
              </a:avLst>
            </a:prstGeom>
            <a:solidFill>
              <a:srgbClr val="F05355"/>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5" name="Скругленный прямоугольник 7">
              <a:extLst>
                <a:ext uri="{FF2B5EF4-FFF2-40B4-BE49-F238E27FC236}">
                  <a16:creationId xmlns:a16="http://schemas.microsoft.com/office/drawing/2014/main" id="{4441A413-7764-AA4D-8108-83CA0E9FA687}"/>
                </a:ext>
              </a:extLst>
            </p:cNvPr>
            <p:cNvSpPr>
              <a:spLocks noChangeArrowheads="1"/>
            </p:cNvSpPr>
            <p:nvPr/>
          </p:nvSpPr>
          <p:spPr bwMode="auto">
            <a:xfrm>
              <a:off x="1271856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6" name="Скругленный прямоугольник 8">
              <a:extLst>
                <a:ext uri="{FF2B5EF4-FFF2-40B4-BE49-F238E27FC236}">
                  <a16:creationId xmlns:a16="http://schemas.microsoft.com/office/drawing/2014/main" id="{E4758859-8274-C242-9A9D-6C02DE5B9F54}"/>
                </a:ext>
              </a:extLst>
            </p:cNvPr>
            <p:cNvSpPr>
              <a:spLocks noChangeArrowheads="1"/>
            </p:cNvSpPr>
            <p:nvPr/>
          </p:nvSpPr>
          <p:spPr bwMode="auto">
            <a:xfrm>
              <a:off x="14123170"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7" name="Скругленный прямоугольник 9">
              <a:extLst>
                <a:ext uri="{FF2B5EF4-FFF2-40B4-BE49-F238E27FC236}">
                  <a16:creationId xmlns:a16="http://schemas.microsoft.com/office/drawing/2014/main" id="{519AC939-EAD1-B549-9DD0-78AC625A60A9}"/>
                </a:ext>
              </a:extLst>
            </p:cNvPr>
            <p:cNvSpPr>
              <a:spLocks noChangeArrowheads="1"/>
            </p:cNvSpPr>
            <p:nvPr/>
          </p:nvSpPr>
          <p:spPr bwMode="auto">
            <a:xfrm>
              <a:off x="1552777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8" name="Скругленный прямоугольник 10">
              <a:extLst>
                <a:ext uri="{FF2B5EF4-FFF2-40B4-BE49-F238E27FC236}">
                  <a16:creationId xmlns:a16="http://schemas.microsoft.com/office/drawing/2014/main" id="{664E2D63-4108-4C4F-9221-1E45234050AC}"/>
                </a:ext>
              </a:extLst>
            </p:cNvPr>
            <p:cNvSpPr>
              <a:spLocks noChangeArrowheads="1"/>
            </p:cNvSpPr>
            <p:nvPr/>
          </p:nvSpPr>
          <p:spPr bwMode="auto">
            <a:xfrm>
              <a:off x="16932378"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9" name="Скругленный прямоугольник 11">
              <a:extLst>
                <a:ext uri="{FF2B5EF4-FFF2-40B4-BE49-F238E27FC236}">
                  <a16:creationId xmlns:a16="http://schemas.microsoft.com/office/drawing/2014/main" id="{35E1067F-6BA1-D84C-BC9E-CE788DA4E57E}"/>
                </a:ext>
              </a:extLst>
            </p:cNvPr>
            <p:cNvSpPr>
              <a:spLocks noChangeArrowheads="1"/>
            </p:cNvSpPr>
            <p:nvPr/>
          </p:nvSpPr>
          <p:spPr bwMode="auto">
            <a:xfrm>
              <a:off x="18336984"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grpSp>
    </p:spTree>
    <p:extLst>
      <p:ext uri="{BB962C8B-B14F-4D97-AF65-F5344CB8AC3E}">
        <p14:creationId xmlns:p14="http://schemas.microsoft.com/office/powerpoint/2010/main" val="34154257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
            <a:extLst>
              <a:ext uri="{FF2B5EF4-FFF2-40B4-BE49-F238E27FC236}">
                <a16:creationId xmlns:a16="http://schemas.microsoft.com/office/drawing/2014/main" id="{79C6D45B-8F45-594D-B641-BA788EB03C54}"/>
              </a:ext>
            </a:extLst>
          </p:cNvPr>
          <p:cNvGrpSpPr>
            <a:grpSpLocks/>
          </p:cNvGrpSpPr>
          <p:nvPr/>
        </p:nvGrpSpPr>
        <p:grpSpPr bwMode="auto">
          <a:xfrm>
            <a:off x="2398712" y="2349763"/>
            <a:ext cx="21674608" cy="9811843"/>
            <a:chOff x="2759074" y="2864395"/>
            <a:chExt cx="13898054" cy="9810266"/>
          </a:xfrm>
        </p:grpSpPr>
        <p:sp>
          <p:nvSpPr>
            <p:cNvPr id="8" name="Text Box 3">
              <a:extLst>
                <a:ext uri="{FF2B5EF4-FFF2-40B4-BE49-F238E27FC236}">
                  <a16:creationId xmlns:a16="http://schemas.microsoft.com/office/drawing/2014/main" id="{007D5A8D-239E-8243-A9E6-7121CB72F793}"/>
                </a:ext>
              </a:extLst>
            </p:cNvPr>
            <p:cNvSpPr txBox="1">
              <a:spLocks/>
            </p:cNvSpPr>
            <p:nvPr/>
          </p:nvSpPr>
          <p:spPr bwMode="auto">
            <a:xfrm>
              <a:off x="2759074" y="3630772"/>
              <a:ext cx="13898054" cy="1585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8400" dirty="0">
                  <a:solidFill>
                    <a:schemeClr val="bg1"/>
                  </a:solidFill>
                  <a:latin typeface="Freeland ☞" pitchFamily="2" charset="77"/>
                  <a:ea typeface="Roboto" panose="02000000000000000000" pitchFamily="2" charset="0"/>
                  <a:cs typeface="Montserrat Semi" charset="0"/>
                  <a:sym typeface="Poppins Medium" charset="0"/>
                </a:rPr>
                <a:t>Diversity, Equity, &amp; Inclusion</a:t>
              </a:r>
              <a:endParaRPr lang="x-none" altLang="x-none" sz="8400" dirty="0">
                <a:solidFill>
                  <a:schemeClr val="bg1"/>
                </a:solidFill>
                <a:latin typeface="Freeland ☞" pitchFamily="2" charset="77"/>
                <a:ea typeface="Roboto" panose="02000000000000000000" pitchFamily="2" charset="0"/>
                <a:cs typeface="Montserrat Semi" charset="0"/>
                <a:sym typeface="Poppins Medium" charset="0"/>
              </a:endParaRPr>
            </a:p>
          </p:txBody>
        </p:sp>
        <p:sp>
          <p:nvSpPr>
            <p:cNvPr id="8196" name="Rectangle 1">
              <a:extLst>
                <a:ext uri="{FF2B5EF4-FFF2-40B4-BE49-F238E27FC236}">
                  <a16:creationId xmlns:a16="http://schemas.microsoft.com/office/drawing/2014/main" id="{099BE52B-3C98-3E48-B6FB-1F8E8CC8A695}"/>
                </a:ext>
              </a:extLst>
            </p:cNvPr>
            <p:cNvSpPr>
              <a:spLocks noChangeArrowheads="1"/>
            </p:cNvSpPr>
            <p:nvPr/>
          </p:nvSpPr>
          <p:spPr bwMode="auto">
            <a:xfrm>
              <a:off x="2778125" y="5273824"/>
              <a:ext cx="12401483" cy="740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5000"/>
                </a:lnSpc>
              </a:pPr>
              <a:r>
                <a:rPr lang="en-US" altLang="en-US" sz="3200" dirty="0">
                  <a:solidFill>
                    <a:schemeClr val="bg1"/>
                  </a:solidFill>
                  <a:latin typeface="Roboto" panose="02000000000000000000" pitchFamily="2" charset="0"/>
                  <a:ea typeface="Roboto" panose="02000000000000000000" pitchFamily="2" charset="0"/>
                  <a:cs typeface="Open Sans" panose="020B0606030504020204" pitchFamily="34" charset="0"/>
                </a:rPr>
                <a:t>On July 28, 2020, U.S. and International United Way’s approved a change to the United Way membership requirements. United Ways across the globe, including our own, are committed to the following actions:</a:t>
              </a:r>
              <a:br>
                <a:rPr lang="en-US" altLang="en-US" sz="3200" dirty="0">
                  <a:solidFill>
                    <a:schemeClr val="bg1"/>
                  </a:solidFill>
                  <a:latin typeface="Roboto" panose="02000000000000000000" pitchFamily="2" charset="0"/>
                  <a:ea typeface="Roboto" panose="02000000000000000000" pitchFamily="2" charset="0"/>
                  <a:cs typeface="Open Sans" panose="020B0606030504020204" pitchFamily="34" charset="0"/>
                </a:rPr>
              </a:br>
              <a:endParaRPr lang="en-US" altLang="en-US" sz="3200" dirty="0">
                <a:solidFill>
                  <a:schemeClr val="bg1"/>
                </a:solidFill>
                <a:latin typeface="Roboto" panose="02000000000000000000" pitchFamily="2" charset="0"/>
                <a:ea typeface="Roboto" panose="02000000000000000000" pitchFamily="2" charset="0"/>
                <a:cs typeface="Open Sans" panose="020B0606030504020204" pitchFamily="34" charset="0"/>
              </a:endParaRPr>
            </a:p>
            <a:p>
              <a:pPr>
                <a:lnSpc>
                  <a:spcPct val="125000"/>
                </a:lnSpc>
              </a:pPr>
              <a:r>
                <a:rPr lang="en-US" altLang="en-US" sz="4800" b="1" dirty="0">
                  <a:solidFill>
                    <a:srgbClr val="2A3688"/>
                  </a:solidFill>
                  <a:latin typeface="Roboto" panose="02000000000000000000" pitchFamily="2" charset="0"/>
                  <a:ea typeface="Roboto" panose="02000000000000000000" pitchFamily="2" charset="0"/>
                  <a:cs typeface="Open Sans" panose="020B0606030504020204" pitchFamily="34" charset="0"/>
                </a:rPr>
                <a:t>- Develop, maintain, and publicly post an organization position opposing all forms of racism;</a:t>
              </a:r>
            </a:p>
            <a:p>
              <a:pPr>
                <a:lnSpc>
                  <a:spcPct val="125000"/>
                </a:lnSpc>
              </a:pPr>
              <a:r>
                <a:rPr lang="en-US" altLang="en-US" sz="4800" b="1" dirty="0">
                  <a:solidFill>
                    <a:srgbClr val="F05355"/>
                  </a:solidFill>
                  <a:latin typeface="Roboto" panose="02000000000000000000" pitchFamily="2" charset="0"/>
                  <a:ea typeface="Roboto" panose="02000000000000000000" pitchFamily="2" charset="0"/>
                  <a:cs typeface="Open Sans" panose="020B0606030504020204" pitchFamily="34" charset="0"/>
                </a:rPr>
                <a:t>- Annually, provide racial equity training for all board members and staff; and</a:t>
              </a:r>
              <a:br>
                <a:rPr lang="en-US" altLang="en-US" sz="4800" b="1" dirty="0">
                  <a:solidFill>
                    <a:srgbClr val="F05355"/>
                  </a:solidFill>
                  <a:latin typeface="Roboto" panose="02000000000000000000" pitchFamily="2" charset="0"/>
                  <a:ea typeface="Roboto" panose="02000000000000000000" pitchFamily="2" charset="0"/>
                  <a:cs typeface="Open Sans" panose="020B0606030504020204" pitchFamily="34" charset="0"/>
                </a:rPr>
              </a:br>
              <a:r>
                <a:rPr lang="en-US" altLang="en-US" sz="4800" b="1" dirty="0">
                  <a:solidFill>
                    <a:srgbClr val="00AEEF"/>
                  </a:solidFill>
                  <a:latin typeface="Roboto" panose="02000000000000000000" pitchFamily="2" charset="0"/>
                  <a:ea typeface="Roboto" panose="02000000000000000000" pitchFamily="2" charset="0"/>
                  <a:cs typeface="Open Sans" panose="020B0606030504020204" pitchFamily="34" charset="0"/>
                </a:rPr>
                <a:t>-</a:t>
              </a:r>
              <a:r>
                <a:rPr lang="en-US" altLang="en-US" sz="4800" b="1" dirty="0">
                  <a:solidFill>
                    <a:srgbClr val="F05355"/>
                  </a:solidFill>
                  <a:latin typeface="Roboto" panose="02000000000000000000" pitchFamily="2" charset="0"/>
                  <a:ea typeface="Roboto" panose="02000000000000000000" pitchFamily="2" charset="0"/>
                  <a:cs typeface="Open Sans" panose="020B0606030504020204" pitchFamily="34" charset="0"/>
                </a:rPr>
                <a:t> </a:t>
              </a:r>
              <a:r>
                <a:rPr lang="en-US" altLang="en-US" sz="4800" b="1" dirty="0">
                  <a:solidFill>
                    <a:srgbClr val="00AEEF"/>
                  </a:solidFill>
                  <a:latin typeface="Roboto" panose="02000000000000000000" pitchFamily="2" charset="0"/>
                  <a:ea typeface="Roboto" panose="02000000000000000000" pitchFamily="2" charset="0"/>
                  <a:cs typeface="Open Sans" panose="020B0606030504020204" pitchFamily="34" charset="0"/>
                </a:rPr>
                <a:t>Develop and use racial equity as one of the criteria in </a:t>
              </a:r>
              <a:br>
                <a:rPr lang="en-US" altLang="en-US" sz="4800" b="1" dirty="0">
                  <a:solidFill>
                    <a:srgbClr val="00AEEF"/>
                  </a:solidFill>
                  <a:latin typeface="Roboto" panose="02000000000000000000" pitchFamily="2" charset="0"/>
                  <a:ea typeface="Roboto" panose="02000000000000000000" pitchFamily="2" charset="0"/>
                  <a:cs typeface="Open Sans" panose="020B0606030504020204" pitchFamily="34" charset="0"/>
                </a:rPr>
              </a:br>
              <a:r>
                <a:rPr lang="en-US" altLang="en-US" sz="4800" b="1" dirty="0">
                  <a:solidFill>
                    <a:srgbClr val="00AEEF"/>
                  </a:solidFill>
                  <a:latin typeface="Roboto" panose="02000000000000000000" pitchFamily="2" charset="0"/>
                  <a:ea typeface="Roboto" panose="02000000000000000000" pitchFamily="2" charset="0"/>
                  <a:cs typeface="Open Sans" panose="020B0606030504020204" pitchFamily="34" charset="0"/>
                </a:rPr>
                <a:t>making community investments. </a:t>
              </a:r>
            </a:p>
          </p:txBody>
        </p:sp>
        <p:sp>
          <p:nvSpPr>
            <p:cNvPr id="7" name="Text Box 2">
              <a:extLst>
                <a:ext uri="{FF2B5EF4-FFF2-40B4-BE49-F238E27FC236}">
                  <a16:creationId xmlns:a16="http://schemas.microsoft.com/office/drawing/2014/main" id="{16915B3A-F0DC-504A-946E-346CB2B559F1}"/>
                </a:ext>
              </a:extLst>
            </p:cNvPr>
            <p:cNvSpPr txBox="1">
              <a:spLocks/>
            </p:cNvSpPr>
            <p:nvPr/>
          </p:nvSpPr>
          <p:spPr bwMode="auto">
            <a:xfrm>
              <a:off x="2760662" y="2864395"/>
              <a:ext cx="8351726" cy="569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spAutoFit/>
            </a:bodyPr>
            <a:lstStyle/>
            <a:p>
              <a:pPr eaLnBrk="1">
                <a:defRPr/>
              </a:pPr>
              <a:r>
                <a:rPr lang="en-US"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rPr>
                <a:t>UNIFY EFFORTS &amp; RESOURCES</a:t>
              </a:r>
              <a:endParaRPr lang="x-none"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endParaRPr>
            </a:p>
          </p:txBody>
        </p:sp>
      </p:grpSp>
      <p:grpSp>
        <p:nvGrpSpPr>
          <p:cNvPr id="6" name="Группа 1">
            <a:extLst>
              <a:ext uri="{FF2B5EF4-FFF2-40B4-BE49-F238E27FC236}">
                <a16:creationId xmlns:a16="http://schemas.microsoft.com/office/drawing/2014/main" id="{13CC6B9F-CD6D-454B-981B-1DE1B469F5FE}"/>
              </a:ext>
            </a:extLst>
          </p:cNvPr>
          <p:cNvGrpSpPr>
            <a:grpSpLocks/>
          </p:cNvGrpSpPr>
          <p:nvPr/>
        </p:nvGrpSpPr>
        <p:grpSpPr bwMode="auto">
          <a:xfrm>
            <a:off x="12768263" y="1697038"/>
            <a:ext cx="10233025" cy="806450"/>
            <a:chOff x="5695546" y="665312"/>
            <a:chExt cx="13721558" cy="1080120"/>
          </a:xfrm>
        </p:grpSpPr>
        <p:sp>
          <p:nvSpPr>
            <p:cNvPr id="9" name="Скругленный прямоугольник 2">
              <a:extLst>
                <a:ext uri="{FF2B5EF4-FFF2-40B4-BE49-F238E27FC236}">
                  <a16:creationId xmlns:a16="http://schemas.microsoft.com/office/drawing/2014/main" id="{9FC7FAE7-F211-8D45-8D13-B23A108C7446}"/>
                </a:ext>
              </a:extLst>
            </p:cNvPr>
            <p:cNvSpPr>
              <a:spLocks noChangeArrowheads="1"/>
            </p:cNvSpPr>
            <p:nvPr/>
          </p:nvSpPr>
          <p:spPr bwMode="auto">
            <a:xfrm>
              <a:off x="569554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dirty="0"/>
            </a:p>
          </p:txBody>
        </p:sp>
        <p:sp>
          <p:nvSpPr>
            <p:cNvPr id="10" name="Скругленный прямоугольник 3">
              <a:extLst>
                <a:ext uri="{FF2B5EF4-FFF2-40B4-BE49-F238E27FC236}">
                  <a16:creationId xmlns:a16="http://schemas.microsoft.com/office/drawing/2014/main" id="{389DBD42-DD80-D742-9CD4-13CF31ECA5A7}"/>
                </a:ext>
              </a:extLst>
            </p:cNvPr>
            <p:cNvSpPr>
              <a:spLocks noChangeArrowheads="1"/>
            </p:cNvSpPr>
            <p:nvPr/>
          </p:nvSpPr>
          <p:spPr bwMode="auto">
            <a:xfrm>
              <a:off x="7100150"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1" name="Скругленный прямоугольник 4">
              <a:extLst>
                <a:ext uri="{FF2B5EF4-FFF2-40B4-BE49-F238E27FC236}">
                  <a16:creationId xmlns:a16="http://schemas.microsoft.com/office/drawing/2014/main" id="{0B1E40D5-927D-AC41-A705-EA72C25B7CCF}"/>
                </a:ext>
              </a:extLst>
            </p:cNvPr>
            <p:cNvSpPr>
              <a:spLocks noChangeArrowheads="1"/>
            </p:cNvSpPr>
            <p:nvPr/>
          </p:nvSpPr>
          <p:spPr bwMode="auto">
            <a:xfrm>
              <a:off x="850475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2" name="Скругленный прямоугольник 5">
              <a:extLst>
                <a:ext uri="{FF2B5EF4-FFF2-40B4-BE49-F238E27FC236}">
                  <a16:creationId xmlns:a16="http://schemas.microsoft.com/office/drawing/2014/main" id="{B017707A-0B0C-E044-864F-9CA30D43B641}"/>
                </a:ext>
              </a:extLst>
            </p:cNvPr>
            <p:cNvSpPr>
              <a:spLocks noChangeArrowheads="1"/>
            </p:cNvSpPr>
            <p:nvPr/>
          </p:nvSpPr>
          <p:spPr bwMode="auto">
            <a:xfrm>
              <a:off x="9909358"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3" name="Скругленный прямоугольник 6">
              <a:extLst>
                <a:ext uri="{FF2B5EF4-FFF2-40B4-BE49-F238E27FC236}">
                  <a16:creationId xmlns:a16="http://schemas.microsoft.com/office/drawing/2014/main" id="{BF985F3F-5CA3-9B4B-9BAD-A29501856B2C}"/>
                </a:ext>
              </a:extLst>
            </p:cNvPr>
            <p:cNvSpPr>
              <a:spLocks noChangeArrowheads="1"/>
            </p:cNvSpPr>
            <p:nvPr/>
          </p:nvSpPr>
          <p:spPr bwMode="auto">
            <a:xfrm>
              <a:off x="11313962" y="665312"/>
              <a:ext cx="1080120" cy="1080120"/>
            </a:xfrm>
            <a:prstGeom prst="roundRect">
              <a:avLst>
                <a:gd name="adj" fmla="val 6824"/>
              </a:avLst>
            </a:prstGeom>
            <a:solidFill>
              <a:srgbClr val="F05355"/>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4" name="Скругленный прямоугольник 7">
              <a:extLst>
                <a:ext uri="{FF2B5EF4-FFF2-40B4-BE49-F238E27FC236}">
                  <a16:creationId xmlns:a16="http://schemas.microsoft.com/office/drawing/2014/main" id="{AD051540-FA4C-4846-AE7B-ACEC97067AA9}"/>
                </a:ext>
              </a:extLst>
            </p:cNvPr>
            <p:cNvSpPr>
              <a:spLocks noChangeArrowheads="1"/>
            </p:cNvSpPr>
            <p:nvPr/>
          </p:nvSpPr>
          <p:spPr bwMode="auto">
            <a:xfrm>
              <a:off x="1271856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5" name="Скругленный прямоугольник 8">
              <a:extLst>
                <a:ext uri="{FF2B5EF4-FFF2-40B4-BE49-F238E27FC236}">
                  <a16:creationId xmlns:a16="http://schemas.microsoft.com/office/drawing/2014/main" id="{00C025E3-090C-3849-9BA7-7F1C106AA5DA}"/>
                </a:ext>
              </a:extLst>
            </p:cNvPr>
            <p:cNvSpPr>
              <a:spLocks noChangeArrowheads="1"/>
            </p:cNvSpPr>
            <p:nvPr/>
          </p:nvSpPr>
          <p:spPr bwMode="auto">
            <a:xfrm>
              <a:off x="14123170"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6" name="Скругленный прямоугольник 9">
              <a:extLst>
                <a:ext uri="{FF2B5EF4-FFF2-40B4-BE49-F238E27FC236}">
                  <a16:creationId xmlns:a16="http://schemas.microsoft.com/office/drawing/2014/main" id="{B3765E1C-F017-D646-9A5A-71F3CAE353C2}"/>
                </a:ext>
              </a:extLst>
            </p:cNvPr>
            <p:cNvSpPr>
              <a:spLocks noChangeArrowheads="1"/>
            </p:cNvSpPr>
            <p:nvPr/>
          </p:nvSpPr>
          <p:spPr bwMode="auto">
            <a:xfrm>
              <a:off x="1552777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7" name="Скругленный прямоугольник 10">
              <a:extLst>
                <a:ext uri="{FF2B5EF4-FFF2-40B4-BE49-F238E27FC236}">
                  <a16:creationId xmlns:a16="http://schemas.microsoft.com/office/drawing/2014/main" id="{BEE8D07C-B933-2540-8AC0-4B78908860F2}"/>
                </a:ext>
              </a:extLst>
            </p:cNvPr>
            <p:cNvSpPr>
              <a:spLocks noChangeArrowheads="1"/>
            </p:cNvSpPr>
            <p:nvPr/>
          </p:nvSpPr>
          <p:spPr bwMode="auto">
            <a:xfrm>
              <a:off x="16932378"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8" name="Скругленный прямоугольник 11">
              <a:extLst>
                <a:ext uri="{FF2B5EF4-FFF2-40B4-BE49-F238E27FC236}">
                  <a16:creationId xmlns:a16="http://schemas.microsoft.com/office/drawing/2014/main" id="{50D55BE7-524F-E640-B666-A7BFC356694B}"/>
                </a:ext>
              </a:extLst>
            </p:cNvPr>
            <p:cNvSpPr>
              <a:spLocks noChangeArrowheads="1"/>
            </p:cNvSpPr>
            <p:nvPr/>
          </p:nvSpPr>
          <p:spPr bwMode="auto">
            <a:xfrm>
              <a:off x="18336984"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grpSp>
      <p:sp>
        <p:nvSpPr>
          <p:cNvPr id="19" name="Text Box 1">
            <a:extLst>
              <a:ext uri="{FF2B5EF4-FFF2-40B4-BE49-F238E27FC236}">
                <a16:creationId xmlns:a16="http://schemas.microsoft.com/office/drawing/2014/main" id="{A44BB0FF-06BC-1C44-B54B-F441BA976E5E}"/>
              </a:ext>
            </a:extLst>
          </p:cNvPr>
          <p:cNvSpPr txBox="1">
            <a:spLocks/>
          </p:cNvSpPr>
          <p:nvPr/>
        </p:nvSpPr>
        <p:spPr bwMode="auto">
          <a:xfrm>
            <a:off x="22545675" y="124920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1BE174C0-49EF-6A46-9119-D79F5F2817AC}"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25</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Tree>
    <p:extLst>
      <p:ext uri="{BB962C8B-B14F-4D97-AF65-F5344CB8AC3E}">
        <p14:creationId xmlns:p14="http://schemas.microsoft.com/office/powerpoint/2010/main" val="385547228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
            <a:extLst>
              <a:ext uri="{FF2B5EF4-FFF2-40B4-BE49-F238E27FC236}">
                <a16:creationId xmlns:a16="http://schemas.microsoft.com/office/drawing/2014/main" id="{79C6D45B-8F45-594D-B641-BA788EB03C54}"/>
              </a:ext>
            </a:extLst>
          </p:cNvPr>
          <p:cNvGrpSpPr>
            <a:grpSpLocks/>
          </p:cNvGrpSpPr>
          <p:nvPr/>
        </p:nvGrpSpPr>
        <p:grpSpPr bwMode="auto">
          <a:xfrm>
            <a:off x="1106829" y="2349763"/>
            <a:ext cx="12298568" cy="10979095"/>
            <a:chOff x="1467163" y="2864395"/>
            <a:chExt cx="12298843" cy="10977335"/>
          </a:xfrm>
        </p:grpSpPr>
        <p:sp>
          <p:nvSpPr>
            <p:cNvPr id="8" name="Text Box 3">
              <a:extLst>
                <a:ext uri="{FF2B5EF4-FFF2-40B4-BE49-F238E27FC236}">
                  <a16:creationId xmlns:a16="http://schemas.microsoft.com/office/drawing/2014/main" id="{007D5A8D-239E-8243-A9E6-7121CB72F793}"/>
                </a:ext>
              </a:extLst>
            </p:cNvPr>
            <p:cNvSpPr txBox="1">
              <a:spLocks/>
            </p:cNvSpPr>
            <p:nvPr/>
          </p:nvSpPr>
          <p:spPr bwMode="auto">
            <a:xfrm>
              <a:off x="5711669" y="4811858"/>
              <a:ext cx="8054337" cy="1585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8400" dirty="0">
                  <a:solidFill>
                    <a:schemeClr val="bg1"/>
                  </a:solidFill>
                  <a:latin typeface="Freeland ☞" pitchFamily="2" charset="77"/>
                  <a:ea typeface="Roboto" panose="02000000000000000000" pitchFamily="2" charset="0"/>
                  <a:cs typeface="Montserrat Semi" charset="0"/>
                  <a:sym typeface="Poppins Medium" charset="0"/>
                </a:rPr>
                <a:t>Roundtables</a:t>
              </a:r>
              <a:endParaRPr lang="x-none" altLang="x-none" sz="8400" dirty="0">
                <a:solidFill>
                  <a:schemeClr val="bg1"/>
                </a:solidFill>
                <a:latin typeface="Freeland ☞" pitchFamily="2" charset="77"/>
                <a:ea typeface="Roboto" panose="02000000000000000000" pitchFamily="2" charset="0"/>
                <a:cs typeface="Montserrat Semi" charset="0"/>
                <a:sym typeface="Poppins Medium" charset="0"/>
              </a:endParaRPr>
            </a:p>
          </p:txBody>
        </p:sp>
        <p:sp>
          <p:nvSpPr>
            <p:cNvPr id="8196" name="Rectangle 1">
              <a:extLst>
                <a:ext uri="{FF2B5EF4-FFF2-40B4-BE49-F238E27FC236}">
                  <a16:creationId xmlns:a16="http://schemas.microsoft.com/office/drawing/2014/main" id="{099BE52B-3C98-3E48-B6FB-1F8E8CC8A695}"/>
                </a:ext>
              </a:extLst>
            </p:cNvPr>
            <p:cNvSpPr>
              <a:spLocks noChangeArrowheads="1"/>
            </p:cNvSpPr>
            <p:nvPr/>
          </p:nvSpPr>
          <p:spPr bwMode="auto">
            <a:xfrm>
              <a:off x="1467163" y="6363959"/>
              <a:ext cx="9702444" cy="747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a:buFont typeface="Arial" panose="020B0604020202020204" pitchFamily="34" charset="0"/>
                <a:buChar char="•"/>
                <a:defRPr/>
              </a:pPr>
              <a:endParaRPr lang="en-US" altLang="x-none" sz="5400"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endParaRPr>
            </a:p>
            <a:p>
              <a:pPr marL="342900" indent="-342900" eaLnBrk="1">
                <a:buFont typeface="Arial" panose="020B0604020202020204" pitchFamily="34" charset="0"/>
                <a:buChar char="•"/>
                <a:defRPr/>
              </a:pPr>
              <a:r>
                <a:rPr lang="en-US" altLang="x-none" sz="5400" b="1"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rPr>
                <a:t>Race, Racism &amp; Social Justice (9/2)</a:t>
              </a:r>
            </a:p>
            <a:p>
              <a:pPr eaLnBrk="1">
                <a:defRPr/>
              </a:pPr>
              <a:endParaRPr lang="en-US" altLang="x-none" sz="5400"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endParaRPr>
            </a:p>
            <a:p>
              <a:pPr marL="342900" indent="-342900" eaLnBrk="1">
                <a:buFont typeface="Arial" panose="020B0604020202020204" pitchFamily="34" charset="0"/>
                <a:buChar char="•"/>
                <a:defRPr/>
              </a:pPr>
              <a:r>
                <a:rPr lang="en-US" altLang="x-none" sz="5400" b="1"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rPr>
                <a:t>Aggression: Macro, Micro, Violence (10/21)</a:t>
              </a:r>
            </a:p>
            <a:p>
              <a:pPr marL="342900" indent="-342900" eaLnBrk="1">
                <a:buFont typeface="Arial" panose="020B0604020202020204" pitchFamily="34" charset="0"/>
                <a:buChar char="•"/>
                <a:defRPr/>
              </a:pPr>
              <a:endParaRPr lang="en-US" altLang="x-none" sz="5400" b="1"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endParaRPr>
            </a:p>
            <a:p>
              <a:pPr marL="342900" indent="-342900" eaLnBrk="1">
                <a:buFont typeface="Arial" panose="020B0604020202020204" pitchFamily="34" charset="0"/>
                <a:buChar char="•"/>
                <a:defRPr/>
              </a:pPr>
              <a:r>
                <a:rPr lang="en-US" sz="5400" b="1" dirty="0">
                  <a:solidFill>
                    <a:schemeClr val="bg1"/>
                  </a:solidFill>
                  <a:latin typeface="Roboto" panose="02000000000000000000" pitchFamily="2" charset="0"/>
                  <a:ea typeface="Roboto" panose="02000000000000000000" pitchFamily="2" charset="0"/>
                  <a:cs typeface="Roboto" panose="02000000000000000000" pitchFamily="2" charset="0"/>
                </a:rPr>
                <a:t>Equity vs. Equality (11/10</a:t>
              </a:r>
              <a:r>
                <a:rPr lang="en-US" sz="5400" b="1" dirty="0">
                  <a:solidFill>
                    <a:srgbClr val="2E3975"/>
                  </a:solidFill>
                  <a:latin typeface="Roboto" panose="02000000000000000000" pitchFamily="2" charset="0"/>
                  <a:ea typeface="Roboto" panose="02000000000000000000" pitchFamily="2" charset="0"/>
                  <a:cs typeface="Roboto" panose="02000000000000000000" pitchFamily="2" charset="0"/>
                </a:rPr>
                <a:t>)</a:t>
              </a:r>
            </a:p>
            <a:p>
              <a:pPr eaLnBrk="1">
                <a:defRPr/>
              </a:pPr>
              <a:endParaRPr lang="en-US" altLang="x-none" sz="2400" b="1"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endParaRPr>
            </a:p>
            <a:p>
              <a:pPr eaLnBrk="1">
                <a:defRPr/>
              </a:pPr>
              <a:endParaRPr lang="x-none" altLang="x-none" sz="2400" b="1"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endParaRPr>
            </a:p>
          </p:txBody>
        </p:sp>
        <p:sp>
          <p:nvSpPr>
            <p:cNvPr id="7" name="Text Box 2">
              <a:extLst>
                <a:ext uri="{FF2B5EF4-FFF2-40B4-BE49-F238E27FC236}">
                  <a16:creationId xmlns:a16="http://schemas.microsoft.com/office/drawing/2014/main" id="{16915B3A-F0DC-504A-946E-346CB2B559F1}"/>
                </a:ext>
              </a:extLst>
            </p:cNvPr>
            <p:cNvSpPr txBox="1">
              <a:spLocks/>
            </p:cNvSpPr>
            <p:nvPr/>
          </p:nvSpPr>
          <p:spPr bwMode="auto">
            <a:xfrm>
              <a:off x="2760662" y="2864395"/>
              <a:ext cx="8207707" cy="569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spAutoFit/>
            </a:bodyPr>
            <a:lstStyle/>
            <a:p>
              <a:pPr eaLnBrk="1">
                <a:defRPr/>
              </a:pPr>
              <a:r>
                <a:rPr lang="en-US"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rPr>
                <a:t>DIVERSITY, EQUITY, &amp; INCLUSION</a:t>
              </a:r>
              <a:endParaRPr lang="x-none"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endParaRPr>
            </a:p>
          </p:txBody>
        </p:sp>
      </p:grpSp>
      <p:pic>
        <p:nvPicPr>
          <p:cNvPr id="10" name="Picture Placeholder 1"/>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a:stretch/>
        </p:blipFill>
        <p:spPr>
          <a:xfrm>
            <a:off x="11444319" y="-368591"/>
            <a:ext cx="12960506" cy="7920308"/>
          </a:xfrm>
        </p:spPr>
      </p:pic>
      <p:pic>
        <p:nvPicPr>
          <p:cNvPr id="11" name="Picture 2" descr="https://scontent-lga3-2.xx.fbcdn.net/v/t1.0-0/p180x540/118238112_1956457884489904_3629485061073074888_o.jpg?_nc_cat=101&amp;ccb=2&amp;_nc_sid=e3f864&amp;_nc_ohc=v3L3hJqJcegAX8M8GJZ&amp;_nc_ht=scontent-lga3-2.xx&amp;tp=6&amp;oh=05c5601faf203827e74a8365ff09f1aa&amp;oe=5FBD218D"/>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17" t="-727" b="-2293"/>
          <a:stretch/>
        </p:blipFill>
        <p:spPr bwMode="auto">
          <a:xfrm>
            <a:off x="11423494" y="7348819"/>
            <a:ext cx="12960506" cy="674944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149364050.v2.pressablecdn.com/wp-content/uploads/uwbroome-get-involved-emerging-leaders-society-logo.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18809"/>
          <a:stretch/>
        </p:blipFill>
        <p:spPr bwMode="auto">
          <a:xfrm>
            <a:off x="1005344" y="3755042"/>
            <a:ext cx="3960440" cy="250810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
            <a:extLst>
              <a:ext uri="{FF2B5EF4-FFF2-40B4-BE49-F238E27FC236}">
                <a16:creationId xmlns:a16="http://schemas.microsoft.com/office/drawing/2014/main" id="{DAFDF780-A82E-B443-8A46-6D28444273B9}"/>
              </a:ext>
            </a:extLst>
          </p:cNvPr>
          <p:cNvSpPr txBox="1">
            <a:spLocks/>
          </p:cNvSpPr>
          <p:nvPr/>
        </p:nvSpPr>
        <p:spPr bwMode="auto">
          <a:xfrm>
            <a:off x="1005344" y="1269064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1BE174C0-49EF-6A46-9119-D79F5F2817AC}"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26</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Tree>
    <p:extLst>
      <p:ext uri="{BB962C8B-B14F-4D97-AF65-F5344CB8AC3E}">
        <p14:creationId xmlns:p14="http://schemas.microsoft.com/office/powerpoint/2010/main" val="201632311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6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Скругленный прямоугольник 6">
            <a:extLst>
              <a:ext uri="{FF2B5EF4-FFF2-40B4-BE49-F238E27FC236}">
                <a16:creationId xmlns:a16="http://schemas.microsoft.com/office/drawing/2014/main" id="{3CA4B6C8-B0ED-B54D-9FB5-6A48EE3D5475}"/>
              </a:ext>
            </a:extLst>
          </p:cNvPr>
          <p:cNvSpPr/>
          <p:nvPr/>
        </p:nvSpPr>
        <p:spPr bwMode="auto">
          <a:xfrm>
            <a:off x="-985463" y="2877759"/>
            <a:ext cx="11665662" cy="7956000"/>
          </a:xfrm>
          <a:prstGeom prst="roundRect">
            <a:avLst>
              <a:gd name="adj" fmla="val 1576"/>
            </a:avLst>
          </a:prstGeom>
          <a:solidFill>
            <a:srgbClr val="2A3688"/>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ru-RU" sz="2000" b="0" i="0" u="none" strike="noStrike" cap="none" normalizeH="0" baseline="0" dirty="0">
              <a:ln>
                <a:noFill/>
              </a:ln>
              <a:solidFill>
                <a:srgbClr val="74808C"/>
              </a:solidFill>
              <a:effectLst/>
              <a:latin typeface="Poppins" charset="0"/>
              <a:ea typeface="Poppins" charset="0"/>
              <a:cs typeface="Poppins" charset="0"/>
              <a:sym typeface="Poppins" charset="0"/>
            </a:endParaRPr>
          </a:p>
        </p:txBody>
      </p:sp>
      <p:sp>
        <p:nvSpPr>
          <p:cNvPr id="15" name="Text Box 3">
            <a:extLst>
              <a:ext uri="{FF2B5EF4-FFF2-40B4-BE49-F238E27FC236}">
                <a16:creationId xmlns:a16="http://schemas.microsoft.com/office/drawing/2014/main" id="{72CBE67A-C101-274E-AE04-DA4AAB4A0A0C}"/>
              </a:ext>
            </a:extLst>
          </p:cNvPr>
          <p:cNvSpPr txBox="1">
            <a:spLocks/>
          </p:cNvSpPr>
          <p:nvPr/>
        </p:nvSpPr>
        <p:spPr bwMode="auto">
          <a:xfrm>
            <a:off x="3335016" y="6119629"/>
            <a:ext cx="5544616" cy="2687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8400" b="1" dirty="0">
                <a:solidFill>
                  <a:schemeClr val="tx1"/>
                </a:solidFill>
                <a:latin typeface="Roboto" panose="02000000000000000000" pitchFamily="2" charset="0"/>
                <a:ea typeface="Roboto" panose="02000000000000000000" pitchFamily="2" charset="0"/>
                <a:cs typeface="Montserrat Semi" charset="0"/>
                <a:sym typeface="Poppins Medium" charset="0"/>
              </a:rPr>
              <a:t>COVID-19 RESPONSE</a:t>
            </a:r>
            <a:endParaRPr lang="x-none" altLang="x-none" sz="8400" b="1" dirty="0">
              <a:solidFill>
                <a:schemeClr val="tx1"/>
              </a:solidFill>
              <a:latin typeface="Roboto" panose="02000000000000000000" pitchFamily="2" charset="0"/>
              <a:ea typeface="Roboto" panose="02000000000000000000" pitchFamily="2" charset="0"/>
              <a:cs typeface="Montserrat Semi" charset="0"/>
              <a:sym typeface="Poppins Medium" charset="0"/>
            </a:endParaRPr>
          </a:p>
        </p:txBody>
      </p:sp>
      <p:sp>
        <p:nvSpPr>
          <p:cNvPr id="4" name="Text Box 2">
            <a:extLst>
              <a:ext uri="{FF2B5EF4-FFF2-40B4-BE49-F238E27FC236}">
                <a16:creationId xmlns:a16="http://schemas.microsoft.com/office/drawing/2014/main" id="{624202F0-C600-8743-8B3D-8FBD6220E41E}"/>
              </a:ext>
            </a:extLst>
          </p:cNvPr>
          <p:cNvSpPr txBox="1">
            <a:spLocks/>
          </p:cNvSpPr>
          <p:nvPr/>
        </p:nvSpPr>
        <p:spPr bwMode="auto">
          <a:xfrm>
            <a:off x="3335016" y="5057800"/>
            <a:ext cx="5111305" cy="1061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spAutoFit/>
          </a:bodyPr>
          <a:lstStyle/>
          <a:p>
            <a:pPr eaLnBrk="1">
              <a:defRPr/>
            </a:pPr>
            <a:r>
              <a:rPr lang="en-US" altLang="x-none" sz="3200" b="1" spc="300" dirty="0">
                <a:solidFill>
                  <a:srgbClr val="6DCFF6"/>
                </a:solidFill>
                <a:latin typeface="Roboto Condensed" panose="02000000000000000000" pitchFamily="2" charset="0"/>
                <a:ea typeface="Roboto Condensed" panose="02000000000000000000" pitchFamily="2" charset="0"/>
                <a:cs typeface="Roboto Condensed" panose="02000000000000000000" pitchFamily="2" charset="0"/>
                <a:sym typeface="Poppins SemiBold" charset="0"/>
              </a:rPr>
              <a:t>UNITED WAY OF BROOME COUNTY</a:t>
            </a:r>
            <a:endParaRPr lang="x-none" altLang="x-none" sz="3200" b="1" spc="300" dirty="0">
              <a:solidFill>
                <a:srgbClr val="6DCFF6"/>
              </a:solidFill>
              <a:latin typeface="Roboto Condensed" panose="02000000000000000000" pitchFamily="2" charset="0"/>
              <a:ea typeface="Roboto Condensed" panose="02000000000000000000" pitchFamily="2" charset="0"/>
              <a:cs typeface="Roboto Condensed" panose="02000000000000000000" pitchFamily="2" charset="0"/>
              <a:sym typeface="Poppins SemiBold" charset="0"/>
            </a:endParaRPr>
          </a:p>
        </p:txBody>
      </p:sp>
      <p:sp>
        <p:nvSpPr>
          <p:cNvPr id="5" name="Text Box 1">
            <a:extLst>
              <a:ext uri="{FF2B5EF4-FFF2-40B4-BE49-F238E27FC236}">
                <a16:creationId xmlns:a16="http://schemas.microsoft.com/office/drawing/2014/main" id="{96234164-B0CC-0B4E-B5C6-B21910C1E33C}"/>
              </a:ext>
            </a:extLst>
          </p:cNvPr>
          <p:cNvSpPr txBox="1">
            <a:spLocks/>
          </p:cNvSpPr>
          <p:nvPr/>
        </p:nvSpPr>
        <p:spPr bwMode="auto">
          <a:xfrm>
            <a:off x="1005344" y="1269064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1BE174C0-49EF-6A46-9119-D79F5F2817AC}"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27</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Tree>
    <p:extLst>
      <p:ext uri="{BB962C8B-B14F-4D97-AF65-F5344CB8AC3E}">
        <p14:creationId xmlns:p14="http://schemas.microsoft.com/office/powerpoint/2010/main" val="283462215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
            <a:extLst>
              <a:ext uri="{FF2B5EF4-FFF2-40B4-BE49-F238E27FC236}">
                <a16:creationId xmlns:a16="http://schemas.microsoft.com/office/drawing/2014/main" id="{79C6D45B-8F45-594D-B641-BA788EB03C54}"/>
              </a:ext>
            </a:extLst>
          </p:cNvPr>
          <p:cNvGrpSpPr>
            <a:grpSpLocks/>
          </p:cNvGrpSpPr>
          <p:nvPr/>
        </p:nvGrpSpPr>
        <p:grpSpPr bwMode="auto">
          <a:xfrm>
            <a:off x="2401245" y="2349763"/>
            <a:ext cx="17426136" cy="3074484"/>
            <a:chOff x="2760662" y="2864395"/>
            <a:chExt cx="10922558" cy="3073991"/>
          </a:xfrm>
        </p:grpSpPr>
        <p:sp>
          <p:nvSpPr>
            <p:cNvPr id="8" name="Text Box 3">
              <a:extLst>
                <a:ext uri="{FF2B5EF4-FFF2-40B4-BE49-F238E27FC236}">
                  <a16:creationId xmlns:a16="http://schemas.microsoft.com/office/drawing/2014/main" id="{007D5A8D-239E-8243-A9E6-7121CB72F793}"/>
                </a:ext>
              </a:extLst>
            </p:cNvPr>
            <p:cNvSpPr txBox="1">
              <a:spLocks/>
            </p:cNvSpPr>
            <p:nvPr/>
          </p:nvSpPr>
          <p:spPr bwMode="auto">
            <a:xfrm>
              <a:off x="2760662" y="4247566"/>
              <a:ext cx="10922558" cy="1585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8400" dirty="0">
                  <a:solidFill>
                    <a:schemeClr val="bg1"/>
                  </a:solidFill>
                  <a:latin typeface="Freeland ☞" pitchFamily="2" charset="77"/>
                  <a:ea typeface="Roboto" panose="02000000000000000000" pitchFamily="2" charset="0"/>
                  <a:cs typeface="Montserrat Semi" charset="0"/>
                  <a:sym typeface="Poppins Medium" charset="0"/>
                </a:rPr>
                <a:t>COVID-19 Response Fund Alliance</a:t>
              </a:r>
              <a:endParaRPr lang="x-none" altLang="x-none" sz="8400" dirty="0">
                <a:solidFill>
                  <a:schemeClr val="bg1"/>
                </a:solidFill>
                <a:latin typeface="Freeland ☞" pitchFamily="2" charset="77"/>
                <a:ea typeface="Roboto" panose="02000000000000000000" pitchFamily="2" charset="0"/>
                <a:cs typeface="Montserrat Semi" charset="0"/>
                <a:sym typeface="Poppins Medium" charset="0"/>
              </a:endParaRPr>
            </a:p>
          </p:txBody>
        </p:sp>
        <p:sp>
          <p:nvSpPr>
            <p:cNvPr id="8196" name="Rectangle 1">
              <a:extLst>
                <a:ext uri="{FF2B5EF4-FFF2-40B4-BE49-F238E27FC236}">
                  <a16:creationId xmlns:a16="http://schemas.microsoft.com/office/drawing/2014/main" id="{099BE52B-3C98-3E48-B6FB-1F8E8CC8A695}"/>
                </a:ext>
              </a:extLst>
            </p:cNvPr>
            <p:cNvSpPr>
              <a:spLocks noChangeArrowheads="1"/>
            </p:cNvSpPr>
            <p:nvPr/>
          </p:nvSpPr>
          <p:spPr bwMode="auto">
            <a:xfrm>
              <a:off x="2778125" y="5273824"/>
              <a:ext cx="9414085" cy="66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80000"/>
                </a:lnSpc>
              </a:pPr>
              <a:r>
                <a:rPr lang="en-US" altLang="en-US" sz="2400" dirty="0">
                  <a:solidFill>
                    <a:schemeClr val="bg1"/>
                  </a:solidFill>
                  <a:latin typeface="Roboto" panose="02000000000000000000" pitchFamily="2" charset="0"/>
                  <a:ea typeface="Roboto" panose="02000000000000000000" pitchFamily="2" charset="0"/>
                  <a:cs typeface="Open Sans" panose="020B0606030504020204" pitchFamily="34" charset="0"/>
                </a:rPr>
                <a:t>. </a:t>
              </a:r>
            </a:p>
          </p:txBody>
        </p:sp>
        <p:sp>
          <p:nvSpPr>
            <p:cNvPr id="7" name="Text Box 2">
              <a:extLst>
                <a:ext uri="{FF2B5EF4-FFF2-40B4-BE49-F238E27FC236}">
                  <a16:creationId xmlns:a16="http://schemas.microsoft.com/office/drawing/2014/main" id="{16915B3A-F0DC-504A-946E-346CB2B559F1}"/>
                </a:ext>
              </a:extLst>
            </p:cNvPr>
            <p:cNvSpPr txBox="1">
              <a:spLocks/>
            </p:cNvSpPr>
            <p:nvPr/>
          </p:nvSpPr>
          <p:spPr bwMode="auto">
            <a:xfrm>
              <a:off x="2760662" y="2864395"/>
              <a:ext cx="5592888" cy="569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spAutoFit/>
            </a:bodyPr>
            <a:lstStyle/>
            <a:p>
              <a:pPr eaLnBrk="1">
                <a:defRPr/>
              </a:pPr>
              <a:r>
                <a:rPr lang="en-US"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rPr>
                <a:t>COVID-19 RESPONSE</a:t>
              </a:r>
              <a:endParaRPr lang="x-none"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endParaRPr>
            </a:p>
          </p:txBody>
        </p:sp>
      </p:grpSp>
      <p:pic>
        <p:nvPicPr>
          <p:cNvPr id="2050" name="Picture 2" descr="https://149364050.v2.pressablecdn.com/wp-content/uploads/COVID-19-Fund-COVER-Photo-scaled.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5734730"/>
            <a:ext cx="24384000" cy="798127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Группа 1">
            <a:extLst>
              <a:ext uri="{FF2B5EF4-FFF2-40B4-BE49-F238E27FC236}">
                <a16:creationId xmlns:a16="http://schemas.microsoft.com/office/drawing/2014/main" id="{69AEB802-A36B-7942-9B08-E34E2A4C0311}"/>
              </a:ext>
            </a:extLst>
          </p:cNvPr>
          <p:cNvGrpSpPr>
            <a:grpSpLocks/>
          </p:cNvGrpSpPr>
          <p:nvPr/>
        </p:nvGrpSpPr>
        <p:grpSpPr bwMode="auto">
          <a:xfrm>
            <a:off x="12768263" y="1697038"/>
            <a:ext cx="10233025" cy="806450"/>
            <a:chOff x="5695546" y="665312"/>
            <a:chExt cx="13721558" cy="1080120"/>
          </a:xfrm>
        </p:grpSpPr>
        <p:sp>
          <p:nvSpPr>
            <p:cNvPr id="10" name="Скругленный прямоугольник 2">
              <a:extLst>
                <a:ext uri="{FF2B5EF4-FFF2-40B4-BE49-F238E27FC236}">
                  <a16:creationId xmlns:a16="http://schemas.microsoft.com/office/drawing/2014/main" id="{8746BF21-0992-2D4E-94CF-2F49B156114D}"/>
                </a:ext>
              </a:extLst>
            </p:cNvPr>
            <p:cNvSpPr>
              <a:spLocks noChangeArrowheads="1"/>
            </p:cNvSpPr>
            <p:nvPr/>
          </p:nvSpPr>
          <p:spPr bwMode="auto">
            <a:xfrm>
              <a:off x="569554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dirty="0"/>
            </a:p>
          </p:txBody>
        </p:sp>
        <p:sp>
          <p:nvSpPr>
            <p:cNvPr id="11" name="Скругленный прямоугольник 3">
              <a:extLst>
                <a:ext uri="{FF2B5EF4-FFF2-40B4-BE49-F238E27FC236}">
                  <a16:creationId xmlns:a16="http://schemas.microsoft.com/office/drawing/2014/main" id="{7DB010BC-F62E-0040-94F9-6ECFD37AF8C4}"/>
                </a:ext>
              </a:extLst>
            </p:cNvPr>
            <p:cNvSpPr>
              <a:spLocks noChangeArrowheads="1"/>
            </p:cNvSpPr>
            <p:nvPr/>
          </p:nvSpPr>
          <p:spPr bwMode="auto">
            <a:xfrm>
              <a:off x="7100150"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2" name="Скругленный прямоугольник 4">
              <a:extLst>
                <a:ext uri="{FF2B5EF4-FFF2-40B4-BE49-F238E27FC236}">
                  <a16:creationId xmlns:a16="http://schemas.microsoft.com/office/drawing/2014/main" id="{3FA5137A-83C7-194E-A79E-69A468867FCF}"/>
                </a:ext>
              </a:extLst>
            </p:cNvPr>
            <p:cNvSpPr>
              <a:spLocks noChangeArrowheads="1"/>
            </p:cNvSpPr>
            <p:nvPr/>
          </p:nvSpPr>
          <p:spPr bwMode="auto">
            <a:xfrm>
              <a:off x="850475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3" name="Скругленный прямоугольник 5">
              <a:extLst>
                <a:ext uri="{FF2B5EF4-FFF2-40B4-BE49-F238E27FC236}">
                  <a16:creationId xmlns:a16="http://schemas.microsoft.com/office/drawing/2014/main" id="{42B7341B-CBEC-DE46-A8BA-C17B931ABE3E}"/>
                </a:ext>
              </a:extLst>
            </p:cNvPr>
            <p:cNvSpPr>
              <a:spLocks noChangeArrowheads="1"/>
            </p:cNvSpPr>
            <p:nvPr/>
          </p:nvSpPr>
          <p:spPr bwMode="auto">
            <a:xfrm>
              <a:off x="9909358"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4" name="Скругленный прямоугольник 6">
              <a:extLst>
                <a:ext uri="{FF2B5EF4-FFF2-40B4-BE49-F238E27FC236}">
                  <a16:creationId xmlns:a16="http://schemas.microsoft.com/office/drawing/2014/main" id="{15DDB348-4615-A047-8D3D-62B5CE4643F8}"/>
                </a:ext>
              </a:extLst>
            </p:cNvPr>
            <p:cNvSpPr>
              <a:spLocks noChangeArrowheads="1"/>
            </p:cNvSpPr>
            <p:nvPr/>
          </p:nvSpPr>
          <p:spPr bwMode="auto">
            <a:xfrm>
              <a:off x="11313962" y="665312"/>
              <a:ext cx="1080120" cy="1080120"/>
            </a:xfrm>
            <a:prstGeom prst="roundRect">
              <a:avLst>
                <a:gd name="adj" fmla="val 6824"/>
              </a:avLst>
            </a:prstGeom>
            <a:solidFill>
              <a:srgbClr val="F05355"/>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5" name="Скругленный прямоугольник 7">
              <a:extLst>
                <a:ext uri="{FF2B5EF4-FFF2-40B4-BE49-F238E27FC236}">
                  <a16:creationId xmlns:a16="http://schemas.microsoft.com/office/drawing/2014/main" id="{8EB62778-455B-6147-AC94-88A07E452A9D}"/>
                </a:ext>
              </a:extLst>
            </p:cNvPr>
            <p:cNvSpPr>
              <a:spLocks noChangeArrowheads="1"/>
            </p:cNvSpPr>
            <p:nvPr/>
          </p:nvSpPr>
          <p:spPr bwMode="auto">
            <a:xfrm>
              <a:off x="1271856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6" name="Скругленный прямоугольник 8">
              <a:extLst>
                <a:ext uri="{FF2B5EF4-FFF2-40B4-BE49-F238E27FC236}">
                  <a16:creationId xmlns:a16="http://schemas.microsoft.com/office/drawing/2014/main" id="{7906A956-4B16-0C49-A361-14328F9A1D07}"/>
                </a:ext>
              </a:extLst>
            </p:cNvPr>
            <p:cNvSpPr>
              <a:spLocks noChangeArrowheads="1"/>
            </p:cNvSpPr>
            <p:nvPr/>
          </p:nvSpPr>
          <p:spPr bwMode="auto">
            <a:xfrm>
              <a:off x="14123170"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7" name="Скругленный прямоугольник 9">
              <a:extLst>
                <a:ext uri="{FF2B5EF4-FFF2-40B4-BE49-F238E27FC236}">
                  <a16:creationId xmlns:a16="http://schemas.microsoft.com/office/drawing/2014/main" id="{95F2CE84-6815-6240-A3A4-4B085E6B50D5}"/>
                </a:ext>
              </a:extLst>
            </p:cNvPr>
            <p:cNvSpPr>
              <a:spLocks noChangeArrowheads="1"/>
            </p:cNvSpPr>
            <p:nvPr/>
          </p:nvSpPr>
          <p:spPr bwMode="auto">
            <a:xfrm>
              <a:off x="1552777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8" name="Скругленный прямоугольник 10">
              <a:extLst>
                <a:ext uri="{FF2B5EF4-FFF2-40B4-BE49-F238E27FC236}">
                  <a16:creationId xmlns:a16="http://schemas.microsoft.com/office/drawing/2014/main" id="{EC4143D4-6146-2344-8342-F56CB0C00F76}"/>
                </a:ext>
              </a:extLst>
            </p:cNvPr>
            <p:cNvSpPr>
              <a:spLocks noChangeArrowheads="1"/>
            </p:cNvSpPr>
            <p:nvPr/>
          </p:nvSpPr>
          <p:spPr bwMode="auto">
            <a:xfrm>
              <a:off x="16932378"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9" name="Скругленный прямоугольник 11">
              <a:extLst>
                <a:ext uri="{FF2B5EF4-FFF2-40B4-BE49-F238E27FC236}">
                  <a16:creationId xmlns:a16="http://schemas.microsoft.com/office/drawing/2014/main" id="{B66B655A-426C-594D-BEBD-D3921763ECB5}"/>
                </a:ext>
              </a:extLst>
            </p:cNvPr>
            <p:cNvSpPr>
              <a:spLocks noChangeArrowheads="1"/>
            </p:cNvSpPr>
            <p:nvPr/>
          </p:nvSpPr>
          <p:spPr bwMode="auto">
            <a:xfrm>
              <a:off x="18336984"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grpSp>
      <p:sp>
        <p:nvSpPr>
          <p:cNvPr id="20" name="Text Box 1">
            <a:extLst>
              <a:ext uri="{FF2B5EF4-FFF2-40B4-BE49-F238E27FC236}">
                <a16:creationId xmlns:a16="http://schemas.microsoft.com/office/drawing/2014/main" id="{E15FB910-BF2D-C749-8062-649BFAB7474C}"/>
              </a:ext>
            </a:extLst>
          </p:cNvPr>
          <p:cNvSpPr txBox="1">
            <a:spLocks/>
          </p:cNvSpPr>
          <p:nvPr/>
        </p:nvSpPr>
        <p:spPr bwMode="auto">
          <a:xfrm>
            <a:off x="22545675" y="124920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1BE174C0-49EF-6A46-9119-D79F5F2817AC}"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28</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Tree>
    <p:extLst>
      <p:ext uri="{BB962C8B-B14F-4D97-AF65-F5344CB8AC3E}">
        <p14:creationId xmlns:p14="http://schemas.microsoft.com/office/powerpoint/2010/main" val="248990125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4A3C38-7AEC-2C4C-8B2B-E17799FC2F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99312" y="0"/>
            <a:ext cx="18384688" cy="13800016"/>
          </a:xfrm>
          <a:prstGeom prst="rect">
            <a:avLst/>
          </a:prstGeom>
        </p:spPr>
      </p:pic>
      <p:sp>
        <p:nvSpPr>
          <p:cNvPr id="9" name="TextBox 8">
            <a:extLst>
              <a:ext uri="{FF2B5EF4-FFF2-40B4-BE49-F238E27FC236}">
                <a16:creationId xmlns:a16="http://schemas.microsoft.com/office/drawing/2014/main" id="{1BB9917F-79A8-6343-9237-FCF472336EAD}"/>
              </a:ext>
            </a:extLst>
          </p:cNvPr>
          <p:cNvSpPr txBox="1"/>
          <p:nvPr/>
        </p:nvSpPr>
        <p:spPr>
          <a:xfrm>
            <a:off x="310680" y="-164723"/>
            <a:ext cx="5495256" cy="13511391"/>
          </a:xfrm>
          <a:prstGeom prst="rect">
            <a:avLst/>
          </a:prstGeom>
          <a:noFill/>
        </p:spPr>
        <p:txBody>
          <a:bodyPr wrap="square" rtlCol="0">
            <a:spAutoFit/>
          </a:bodyPr>
          <a:lstStyle/>
          <a:p>
            <a:br>
              <a:rPr lang="en-US" sz="3200" dirty="0"/>
            </a:br>
            <a:r>
              <a:rPr lang="en-US" sz="3600" dirty="0">
                <a:solidFill>
                  <a:srgbClr val="2A3688"/>
                </a:solidFill>
                <a:latin typeface="Freeland ☞" pitchFamily="2" charset="77"/>
                <a:ea typeface="Roboto" panose="02000000000000000000" pitchFamily="2" charset="0"/>
                <a:cs typeface="Roboto" panose="02000000000000000000" pitchFamily="2" charset="0"/>
              </a:rPr>
              <a:t>The COVID-19 Community Response Fund Alliance</a:t>
            </a:r>
          </a:p>
          <a:p>
            <a:r>
              <a:rPr lang="en-US" sz="3200" dirty="0">
                <a:solidFill>
                  <a:schemeClr val="bg1"/>
                </a:solidFill>
                <a:latin typeface="Roboto" panose="02000000000000000000" pitchFamily="2" charset="0"/>
                <a:ea typeface="Roboto" panose="02000000000000000000" pitchFamily="2" charset="0"/>
                <a:cs typeface="Roboto" panose="02000000000000000000" pitchFamily="2" charset="0"/>
              </a:rPr>
              <a:t> </a:t>
            </a:r>
          </a:p>
          <a:p>
            <a:pPr marL="571500" indent="-571500">
              <a:buFont typeface="Arial" panose="020B0604020202020204" pitchFamily="34" charset="0"/>
              <a:buChar char="•"/>
            </a:pPr>
            <a:r>
              <a:rPr lang="en-US" sz="3200" dirty="0">
                <a:solidFill>
                  <a:schemeClr val="bg1"/>
                </a:solidFill>
                <a:latin typeface="Roboto" panose="02000000000000000000" pitchFamily="2" charset="0"/>
                <a:ea typeface="Roboto" panose="02000000000000000000" pitchFamily="2" charset="0"/>
                <a:cs typeface="Roboto" panose="02000000000000000000" pitchFamily="2" charset="0"/>
              </a:rPr>
              <a:t>United Way of Broome County </a:t>
            </a:r>
          </a:p>
          <a:p>
            <a:pPr marL="571500" indent="-571500">
              <a:buFont typeface="Arial" panose="020B0604020202020204" pitchFamily="34" charset="0"/>
              <a:buChar char="•"/>
            </a:pPr>
            <a:endParaRPr lang="en-US" sz="32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571500" indent="-571500">
              <a:buFont typeface="Arial" panose="020B0604020202020204" pitchFamily="34" charset="0"/>
              <a:buChar char="•"/>
            </a:pPr>
            <a:r>
              <a:rPr lang="en-US" sz="3200" dirty="0">
                <a:solidFill>
                  <a:schemeClr val="bg1"/>
                </a:solidFill>
                <a:latin typeface="Roboto" panose="02000000000000000000" pitchFamily="2" charset="0"/>
                <a:ea typeface="Roboto" panose="02000000000000000000" pitchFamily="2" charset="0"/>
                <a:cs typeface="Roboto" panose="02000000000000000000" pitchFamily="2" charset="0"/>
              </a:rPr>
              <a:t>The Conrad and Virginia Klee Foundation </a:t>
            </a:r>
          </a:p>
          <a:p>
            <a:pPr marL="571500" indent="-571500">
              <a:buFont typeface="Arial" panose="020B0604020202020204" pitchFamily="34" charset="0"/>
              <a:buChar char="•"/>
            </a:pPr>
            <a:endParaRPr lang="en-US" sz="32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571500" indent="-571500">
              <a:buFont typeface="Arial" panose="020B0604020202020204" pitchFamily="34" charset="0"/>
              <a:buChar char="•"/>
            </a:pPr>
            <a:r>
              <a:rPr lang="en-US" sz="3200" dirty="0">
                <a:solidFill>
                  <a:schemeClr val="bg1"/>
                </a:solidFill>
                <a:latin typeface="Roboto" panose="02000000000000000000" pitchFamily="2" charset="0"/>
                <a:ea typeface="Roboto" panose="02000000000000000000" pitchFamily="2" charset="0"/>
                <a:cs typeface="Roboto" panose="02000000000000000000" pitchFamily="2" charset="0"/>
              </a:rPr>
              <a:t>Community Foundation for South Central New York </a:t>
            </a:r>
          </a:p>
          <a:p>
            <a:pPr marL="571500" indent="-571500">
              <a:buFont typeface="Arial" panose="020B0604020202020204" pitchFamily="34" charset="0"/>
              <a:buChar char="•"/>
            </a:pPr>
            <a:endParaRPr lang="en-US" sz="32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571500" indent="-571500">
              <a:buFont typeface="Arial" panose="020B0604020202020204" pitchFamily="34" charset="0"/>
              <a:buChar char="•"/>
            </a:pPr>
            <a:r>
              <a:rPr lang="en-US" sz="3200" dirty="0">
                <a:solidFill>
                  <a:schemeClr val="bg1"/>
                </a:solidFill>
                <a:latin typeface="Roboto" panose="02000000000000000000" pitchFamily="2" charset="0"/>
                <a:ea typeface="Roboto" panose="02000000000000000000" pitchFamily="2" charset="0"/>
                <a:cs typeface="Roboto" panose="02000000000000000000" pitchFamily="2" charset="0"/>
              </a:rPr>
              <a:t>The Dr. G. Clifford and Florence B. Decker Foundation </a:t>
            </a:r>
          </a:p>
          <a:p>
            <a:pPr marL="571500" indent="-571500">
              <a:buFont typeface="Arial" panose="020B0604020202020204" pitchFamily="34" charset="0"/>
              <a:buChar char="•"/>
            </a:pPr>
            <a:endParaRPr lang="en-US" sz="32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571500" indent="-571500">
              <a:buFont typeface="Arial" panose="020B0604020202020204" pitchFamily="34" charset="0"/>
              <a:buChar char="•"/>
            </a:pPr>
            <a:r>
              <a:rPr lang="en-US" sz="3200" dirty="0">
                <a:solidFill>
                  <a:schemeClr val="bg1"/>
                </a:solidFill>
                <a:latin typeface="Roboto" panose="02000000000000000000" pitchFamily="2" charset="0"/>
                <a:ea typeface="Roboto" panose="02000000000000000000" pitchFamily="2" charset="0"/>
                <a:cs typeface="Roboto" panose="02000000000000000000" pitchFamily="2" charset="0"/>
              </a:rPr>
              <a:t>The Stewart W. and </a:t>
            </a:r>
            <a:r>
              <a:rPr lang="en-US" sz="3200" dirty="0" err="1">
                <a:solidFill>
                  <a:schemeClr val="bg1"/>
                </a:solidFill>
                <a:latin typeface="Roboto" panose="02000000000000000000" pitchFamily="2" charset="0"/>
                <a:ea typeface="Roboto" panose="02000000000000000000" pitchFamily="2" charset="0"/>
                <a:cs typeface="Roboto" panose="02000000000000000000" pitchFamily="2" charset="0"/>
              </a:rPr>
              <a:t>Willma</a:t>
            </a:r>
            <a:r>
              <a:rPr lang="en-US" sz="3200" dirty="0">
                <a:solidFill>
                  <a:schemeClr val="bg1"/>
                </a:solidFill>
                <a:latin typeface="Roboto" panose="02000000000000000000" pitchFamily="2" charset="0"/>
                <a:ea typeface="Roboto" panose="02000000000000000000" pitchFamily="2" charset="0"/>
                <a:cs typeface="Roboto" panose="02000000000000000000" pitchFamily="2" charset="0"/>
              </a:rPr>
              <a:t> C. Hoyt Foundation </a:t>
            </a:r>
          </a:p>
          <a:p>
            <a:pPr marL="571500" indent="-571500">
              <a:buFont typeface="Arial" panose="020B0604020202020204" pitchFamily="34" charset="0"/>
              <a:buChar char="•"/>
            </a:pPr>
            <a:endParaRPr lang="en-US" sz="32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571500" indent="-571500">
              <a:buFont typeface="Arial" panose="020B0604020202020204" pitchFamily="34" charset="0"/>
              <a:buChar char="•"/>
            </a:pPr>
            <a:r>
              <a:rPr lang="en-US" sz="3200" dirty="0">
                <a:solidFill>
                  <a:schemeClr val="bg1"/>
                </a:solidFill>
                <a:latin typeface="Roboto" panose="02000000000000000000" pitchFamily="2" charset="0"/>
                <a:ea typeface="Roboto" panose="02000000000000000000" pitchFamily="2" charset="0"/>
                <a:cs typeface="Roboto" panose="02000000000000000000" pitchFamily="2" charset="0"/>
              </a:rPr>
              <a:t>George A. and Margaret </a:t>
            </a:r>
            <a:r>
              <a:rPr lang="en-US" sz="3200" dirty="0" err="1">
                <a:solidFill>
                  <a:schemeClr val="bg1"/>
                </a:solidFill>
                <a:latin typeface="Roboto" panose="02000000000000000000" pitchFamily="2" charset="0"/>
                <a:ea typeface="Roboto" panose="02000000000000000000" pitchFamily="2" charset="0"/>
                <a:cs typeface="Roboto" panose="02000000000000000000" pitchFamily="2" charset="0"/>
              </a:rPr>
              <a:t>Mee</a:t>
            </a:r>
            <a:r>
              <a:rPr lang="en-US" sz="3200" dirty="0">
                <a:solidFill>
                  <a:schemeClr val="bg1"/>
                </a:solidFill>
                <a:latin typeface="Roboto" panose="02000000000000000000" pitchFamily="2" charset="0"/>
                <a:ea typeface="Roboto" panose="02000000000000000000" pitchFamily="2" charset="0"/>
                <a:cs typeface="Roboto" panose="02000000000000000000" pitchFamily="2" charset="0"/>
              </a:rPr>
              <a:t> Charitable Foundation </a:t>
            </a:r>
          </a:p>
          <a:p>
            <a:pPr marL="571500" indent="-571500">
              <a:buFont typeface="Arial" panose="020B0604020202020204" pitchFamily="34" charset="0"/>
              <a:buChar char="•"/>
            </a:pPr>
            <a:endParaRPr lang="en-US" sz="32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571500" indent="-571500">
              <a:buFont typeface="Arial" panose="020B0604020202020204" pitchFamily="34" charset="0"/>
              <a:buChar char="•"/>
            </a:pPr>
            <a:r>
              <a:rPr lang="en-US" sz="3200" dirty="0">
                <a:solidFill>
                  <a:schemeClr val="bg1"/>
                </a:solidFill>
                <a:latin typeface="Roboto" panose="02000000000000000000" pitchFamily="2" charset="0"/>
                <a:ea typeface="Roboto" panose="02000000000000000000" pitchFamily="2" charset="0"/>
                <a:cs typeface="Roboto" panose="02000000000000000000" pitchFamily="2" charset="0"/>
              </a:rPr>
              <a:t>Roger Kresge Foundation</a:t>
            </a:r>
          </a:p>
        </p:txBody>
      </p:sp>
      <p:sp>
        <p:nvSpPr>
          <p:cNvPr id="4" name="Text Box 1">
            <a:extLst>
              <a:ext uri="{FF2B5EF4-FFF2-40B4-BE49-F238E27FC236}">
                <a16:creationId xmlns:a16="http://schemas.microsoft.com/office/drawing/2014/main" id="{F6238F03-6D55-6448-8878-9FE579134D10}"/>
              </a:ext>
            </a:extLst>
          </p:cNvPr>
          <p:cNvSpPr txBox="1">
            <a:spLocks/>
          </p:cNvSpPr>
          <p:nvPr/>
        </p:nvSpPr>
        <p:spPr bwMode="auto">
          <a:xfrm>
            <a:off x="22545675" y="124920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1BE174C0-49EF-6A46-9119-D79F5F2817AC}"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29</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
        <p:nvSpPr>
          <p:cNvPr id="2" name="TextBox 1">
            <a:extLst>
              <a:ext uri="{FF2B5EF4-FFF2-40B4-BE49-F238E27FC236}">
                <a16:creationId xmlns:a16="http://schemas.microsoft.com/office/drawing/2014/main" id="{93571855-0981-0243-9842-49DEB1612BD9}"/>
              </a:ext>
            </a:extLst>
          </p:cNvPr>
          <p:cNvSpPr txBox="1"/>
          <p:nvPr/>
        </p:nvSpPr>
        <p:spPr>
          <a:xfrm>
            <a:off x="15504368" y="7578080"/>
            <a:ext cx="3900427" cy="2123658"/>
          </a:xfrm>
          <a:prstGeom prst="rect">
            <a:avLst/>
          </a:prstGeom>
          <a:noFill/>
        </p:spPr>
        <p:txBody>
          <a:bodyPr wrap="none" rtlCol="0">
            <a:spAutoFit/>
          </a:bodyPr>
          <a:lstStyle/>
          <a:p>
            <a:r>
              <a:rPr lang="en-US" sz="6600" b="1" dirty="0">
                <a:solidFill>
                  <a:schemeClr val="tx1"/>
                </a:solidFill>
                <a:latin typeface="Roboto" panose="02000000000000000000" pitchFamily="2" charset="0"/>
                <a:ea typeface="Roboto" panose="02000000000000000000" pitchFamily="2" charset="0"/>
                <a:cs typeface="Roboto" panose="02000000000000000000" pitchFamily="2" charset="0"/>
              </a:rPr>
              <a:t>57 Grants</a:t>
            </a:r>
          </a:p>
          <a:p>
            <a:r>
              <a:rPr lang="en-US" sz="6600" b="1" dirty="0">
                <a:solidFill>
                  <a:schemeClr val="tx1"/>
                </a:solidFill>
                <a:latin typeface="Roboto" panose="02000000000000000000" pitchFamily="2" charset="0"/>
                <a:ea typeface="Roboto" panose="02000000000000000000" pitchFamily="2" charset="0"/>
                <a:cs typeface="Roboto" panose="02000000000000000000" pitchFamily="2" charset="0"/>
              </a:rPr>
              <a:t>$387,563</a:t>
            </a:r>
          </a:p>
        </p:txBody>
      </p:sp>
    </p:spTree>
    <p:extLst>
      <p:ext uri="{BB962C8B-B14F-4D97-AF65-F5344CB8AC3E}">
        <p14:creationId xmlns:p14="http://schemas.microsoft.com/office/powerpoint/2010/main" val="218526348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lved: Updated attendee interface slides - LogMeIn Communit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94918" y="0"/>
            <a:ext cx="7381420" cy="13687544"/>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half" idx="2"/>
          </p:nvPr>
        </p:nvSpPr>
        <p:spPr>
          <a:xfrm>
            <a:off x="639328" y="10962456"/>
            <a:ext cx="9608456" cy="1081314"/>
          </a:xfrm>
        </p:spPr>
        <p:txBody>
          <a:bodyPr>
            <a:noAutofit/>
          </a:bodyPr>
          <a:lstStyle/>
          <a:p>
            <a:r>
              <a:rPr lang="en-US" sz="5600" b="1" dirty="0">
                <a:solidFill>
                  <a:srgbClr val="00AEEF"/>
                </a:solidFill>
                <a:latin typeface="Roboto" panose="02000000000000000000"/>
              </a:rPr>
              <a:t>Questions?</a:t>
            </a:r>
            <a:r>
              <a:rPr lang="en-US" sz="5600" dirty="0">
                <a:latin typeface="Roboto" panose="02000000000000000000"/>
              </a:rPr>
              <a:t> </a:t>
            </a:r>
            <a:r>
              <a:rPr lang="en-US" sz="5400" dirty="0">
                <a:latin typeface="Roboto" panose="02000000000000000000"/>
              </a:rPr>
              <a:t>Type them here!</a:t>
            </a:r>
          </a:p>
        </p:txBody>
      </p:sp>
      <p:sp>
        <p:nvSpPr>
          <p:cNvPr id="7" name="Rounded Rectangle 6"/>
          <p:cNvSpPr/>
          <p:nvPr/>
        </p:nvSpPr>
        <p:spPr>
          <a:xfrm>
            <a:off x="9522282" y="7538130"/>
            <a:ext cx="6154056" cy="4112760"/>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8" name="Bent Arrow 7"/>
          <p:cNvSpPr/>
          <p:nvPr/>
        </p:nvSpPr>
        <p:spPr>
          <a:xfrm>
            <a:off x="3862619" y="9977664"/>
            <a:ext cx="5399314" cy="1518784"/>
          </a:xfrm>
          <a:prstGeom prst="bentArrow">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00AEEF"/>
              </a:solidFill>
            </a:endParaRPr>
          </a:p>
        </p:txBody>
      </p:sp>
      <p:sp>
        <p:nvSpPr>
          <p:cNvPr id="9" name="Text Box 1">
            <a:extLst>
              <a:ext uri="{FF2B5EF4-FFF2-40B4-BE49-F238E27FC236}">
                <a16:creationId xmlns:a16="http://schemas.microsoft.com/office/drawing/2014/main" id="{AB662799-A006-924C-AF0A-FB489D88C80F}"/>
              </a:ext>
            </a:extLst>
          </p:cNvPr>
          <p:cNvSpPr txBox="1">
            <a:spLocks/>
          </p:cNvSpPr>
          <p:nvPr/>
        </p:nvSpPr>
        <p:spPr bwMode="auto">
          <a:xfrm>
            <a:off x="22545675" y="124920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1BE174C0-49EF-6A46-9119-D79F5F2817AC}"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3</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Tree>
    <p:extLst>
      <p:ext uri="{BB962C8B-B14F-4D97-AF65-F5344CB8AC3E}">
        <p14:creationId xmlns:p14="http://schemas.microsoft.com/office/powerpoint/2010/main" val="319633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a:extLst>
              <a:ext uri="{FF2B5EF4-FFF2-40B4-BE49-F238E27FC236}">
                <a16:creationId xmlns:a16="http://schemas.microsoft.com/office/drawing/2014/main" id="{A5227261-2D03-4A45-A1B0-10F15E58F7BF}"/>
              </a:ext>
            </a:extLst>
          </p:cNvPr>
          <p:cNvSpPr txBox="1">
            <a:spLocks/>
          </p:cNvSpPr>
          <p:nvPr/>
        </p:nvSpPr>
        <p:spPr bwMode="auto">
          <a:xfrm>
            <a:off x="22545675" y="124920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6AB29CE6-BBEA-C54D-872A-6D4D65BEB822}"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30</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
        <p:nvSpPr>
          <p:cNvPr id="7" name="Text Box 2">
            <a:extLst>
              <a:ext uri="{FF2B5EF4-FFF2-40B4-BE49-F238E27FC236}">
                <a16:creationId xmlns:a16="http://schemas.microsoft.com/office/drawing/2014/main" id="{16915B3A-F0DC-504A-946E-346CB2B559F1}"/>
              </a:ext>
            </a:extLst>
          </p:cNvPr>
          <p:cNvSpPr txBox="1">
            <a:spLocks/>
          </p:cNvSpPr>
          <p:nvPr/>
        </p:nvSpPr>
        <p:spPr bwMode="auto">
          <a:xfrm>
            <a:off x="2400300" y="1601788"/>
            <a:ext cx="5592763" cy="56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spAutoFit/>
          </a:bodyPr>
          <a:lstStyle/>
          <a:p>
            <a:pPr eaLnBrk="1">
              <a:defRPr/>
            </a:pPr>
            <a:r>
              <a:rPr lang="en-US"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rPr>
              <a:t>COVID-19 RESPONSE</a:t>
            </a:r>
            <a:endParaRPr lang="x-none"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endParaRPr>
          </a:p>
        </p:txBody>
      </p:sp>
      <p:sp>
        <p:nvSpPr>
          <p:cNvPr id="4" name="Rectangle 3">
            <a:extLst>
              <a:ext uri="{FF2B5EF4-FFF2-40B4-BE49-F238E27FC236}">
                <a16:creationId xmlns:a16="http://schemas.microsoft.com/office/drawing/2014/main" id="{C3E85EA6-99B9-0846-A4DB-2EFB7D43A8EC}"/>
              </a:ext>
            </a:extLst>
          </p:cNvPr>
          <p:cNvSpPr/>
          <p:nvPr/>
        </p:nvSpPr>
        <p:spPr>
          <a:xfrm>
            <a:off x="1624594" y="5633864"/>
            <a:ext cx="6861955" cy="5262979"/>
          </a:xfrm>
          <a:prstGeom prst="rect">
            <a:avLst/>
          </a:prstGeom>
        </p:spPr>
        <p:txBody>
          <a:bodyPr wrap="square">
            <a:spAutoFit/>
          </a:bodyPr>
          <a:lstStyle/>
          <a:p>
            <a:pPr eaLnBrk="1">
              <a:defRPr/>
            </a:pPr>
            <a:r>
              <a:rPr lang="en-US" altLang="x-none" sz="8400" dirty="0">
                <a:solidFill>
                  <a:schemeClr val="bg1"/>
                </a:solidFill>
                <a:latin typeface="Freeland ☞" pitchFamily="2" charset="77"/>
                <a:ea typeface="Roboto" panose="02000000000000000000" pitchFamily="2" charset="0"/>
                <a:cs typeface="Montserrat Semi" charset="0"/>
                <a:sym typeface="Poppins Medium" charset="0"/>
              </a:rPr>
              <a:t>GIVE HELP. GET HELP.</a:t>
            </a:r>
            <a:br>
              <a:rPr lang="en-US" altLang="x-none" sz="8400" dirty="0">
                <a:solidFill>
                  <a:schemeClr val="bg1"/>
                </a:solidFill>
                <a:latin typeface="Freeland ☞" pitchFamily="2" charset="77"/>
                <a:ea typeface="Roboto" panose="02000000000000000000" pitchFamily="2" charset="0"/>
                <a:cs typeface="Montserrat Semi" charset="0"/>
                <a:sym typeface="Poppins Medium" charset="0"/>
              </a:rPr>
            </a:br>
            <a:r>
              <a:rPr lang="en-US" altLang="x-none" sz="8400" dirty="0">
                <a:solidFill>
                  <a:schemeClr val="bg1"/>
                </a:solidFill>
                <a:latin typeface="Freeland ☞" pitchFamily="2" charset="77"/>
                <a:ea typeface="Roboto" panose="02000000000000000000" pitchFamily="2" charset="0"/>
                <a:cs typeface="Montserrat Semi" charset="0"/>
                <a:sym typeface="Poppins Medium" charset="0"/>
              </a:rPr>
              <a:t>Volunteer Initiative</a:t>
            </a:r>
            <a:endParaRPr lang="x-none" altLang="x-none" sz="8400" dirty="0">
              <a:solidFill>
                <a:schemeClr val="bg1"/>
              </a:solidFill>
              <a:latin typeface="Freeland ☞" pitchFamily="2" charset="77"/>
              <a:ea typeface="Roboto" panose="02000000000000000000" pitchFamily="2" charset="0"/>
              <a:cs typeface="Montserrat Semi" charset="0"/>
              <a:sym typeface="Poppins Medium" charset="0"/>
            </a:endParaRPr>
          </a:p>
        </p:txBody>
      </p:sp>
      <p:grpSp>
        <p:nvGrpSpPr>
          <p:cNvPr id="8" name="Группа 1">
            <a:extLst>
              <a:ext uri="{FF2B5EF4-FFF2-40B4-BE49-F238E27FC236}">
                <a16:creationId xmlns:a16="http://schemas.microsoft.com/office/drawing/2014/main" id="{62143EF3-0874-1242-8014-0263161317A0}"/>
              </a:ext>
            </a:extLst>
          </p:cNvPr>
          <p:cNvGrpSpPr>
            <a:grpSpLocks/>
          </p:cNvGrpSpPr>
          <p:nvPr/>
        </p:nvGrpSpPr>
        <p:grpSpPr bwMode="auto">
          <a:xfrm>
            <a:off x="12768263" y="1697038"/>
            <a:ext cx="10233025" cy="806450"/>
            <a:chOff x="5695546" y="665312"/>
            <a:chExt cx="13721558" cy="1080120"/>
          </a:xfrm>
        </p:grpSpPr>
        <p:sp>
          <p:nvSpPr>
            <p:cNvPr id="9" name="Скругленный прямоугольник 2">
              <a:extLst>
                <a:ext uri="{FF2B5EF4-FFF2-40B4-BE49-F238E27FC236}">
                  <a16:creationId xmlns:a16="http://schemas.microsoft.com/office/drawing/2014/main" id="{C92E8402-7F5C-074C-947D-5A4C659B7BB0}"/>
                </a:ext>
              </a:extLst>
            </p:cNvPr>
            <p:cNvSpPr>
              <a:spLocks noChangeArrowheads="1"/>
            </p:cNvSpPr>
            <p:nvPr/>
          </p:nvSpPr>
          <p:spPr bwMode="auto">
            <a:xfrm>
              <a:off x="569554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dirty="0"/>
            </a:p>
          </p:txBody>
        </p:sp>
        <p:sp>
          <p:nvSpPr>
            <p:cNvPr id="10" name="Скругленный прямоугольник 3">
              <a:extLst>
                <a:ext uri="{FF2B5EF4-FFF2-40B4-BE49-F238E27FC236}">
                  <a16:creationId xmlns:a16="http://schemas.microsoft.com/office/drawing/2014/main" id="{ED0F4463-FB1C-CF40-B479-D4129E27A3C7}"/>
                </a:ext>
              </a:extLst>
            </p:cNvPr>
            <p:cNvSpPr>
              <a:spLocks noChangeArrowheads="1"/>
            </p:cNvSpPr>
            <p:nvPr/>
          </p:nvSpPr>
          <p:spPr bwMode="auto">
            <a:xfrm>
              <a:off x="7100150"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1" name="Скругленный прямоугольник 4">
              <a:extLst>
                <a:ext uri="{FF2B5EF4-FFF2-40B4-BE49-F238E27FC236}">
                  <a16:creationId xmlns:a16="http://schemas.microsoft.com/office/drawing/2014/main" id="{526ADE22-EB1B-E74E-822F-2110FCFE9E2B}"/>
                </a:ext>
              </a:extLst>
            </p:cNvPr>
            <p:cNvSpPr>
              <a:spLocks noChangeArrowheads="1"/>
            </p:cNvSpPr>
            <p:nvPr/>
          </p:nvSpPr>
          <p:spPr bwMode="auto">
            <a:xfrm>
              <a:off x="850475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2" name="Скругленный прямоугольник 5">
              <a:extLst>
                <a:ext uri="{FF2B5EF4-FFF2-40B4-BE49-F238E27FC236}">
                  <a16:creationId xmlns:a16="http://schemas.microsoft.com/office/drawing/2014/main" id="{F3AE4389-7F51-4242-BDD4-09D75D926501}"/>
                </a:ext>
              </a:extLst>
            </p:cNvPr>
            <p:cNvSpPr>
              <a:spLocks noChangeArrowheads="1"/>
            </p:cNvSpPr>
            <p:nvPr/>
          </p:nvSpPr>
          <p:spPr bwMode="auto">
            <a:xfrm>
              <a:off x="9909358"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3" name="Скругленный прямоугольник 6">
              <a:extLst>
                <a:ext uri="{FF2B5EF4-FFF2-40B4-BE49-F238E27FC236}">
                  <a16:creationId xmlns:a16="http://schemas.microsoft.com/office/drawing/2014/main" id="{5F6423DC-48EB-8E49-9CFB-5F6A7354E25A}"/>
                </a:ext>
              </a:extLst>
            </p:cNvPr>
            <p:cNvSpPr>
              <a:spLocks noChangeArrowheads="1"/>
            </p:cNvSpPr>
            <p:nvPr/>
          </p:nvSpPr>
          <p:spPr bwMode="auto">
            <a:xfrm>
              <a:off x="11313962" y="665312"/>
              <a:ext cx="1080120" cy="1080120"/>
            </a:xfrm>
            <a:prstGeom prst="roundRect">
              <a:avLst>
                <a:gd name="adj" fmla="val 6824"/>
              </a:avLst>
            </a:prstGeom>
            <a:solidFill>
              <a:srgbClr val="F05355"/>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4" name="Скругленный прямоугольник 7">
              <a:extLst>
                <a:ext uri="{FF2B5EF4-FFF2-40B4-BE49-F238E27FC236}">
                  <a16:creationId xmlns:a16="http://schemas.microsoft.com/office/drawing/2014/main" id="{535071FE-E62C-484E-BF25-01DE81F5FD58}"/>
                </a:ext>
              </a:extLst>
            </p:cNvPr>
            <p:cNvSpPr>
              <a:spLocks noChangeArrowheads="1"/>
            </p:cNvSpPr>
            <p:nvPr/>
          </p:nvSpPr>
          <p:spPr bwMode="auto">
            <a:xfrm>
              <a:off x="1271856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5" name="Скругленный прямоугольник 8">
              <a:extLst>
                <a:ext uri="{FF2B5EF4-FFF2-40B4-BE49-F238E27FC236}">
                  <a16:creationId xmlns:a16="http://schemas.microsoft.com/office/drawing/2014/main" id="{BE764054-7644-0F48-B404-AE3E03CE6A40}"/>
                </a:ext>
              </a:extLst>
            </p:cNvPr>
            <p:cNvSpPr>
              <a:spLocks noChangeArrowheads="1"/>
            </p:cNvSpPr>
            <p:nvPr/>
          </p:nvSpPr>
          <p:spPr bwMode="auto">
            <a:xfrm>
              <a:off x="14123170"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6" name="Скругленный прямоугольник 9">
              <a:extLst>
                <a:ext uri="{FF2B5EF4-FFF2-40B4-BE49-F238E27FC236}">
                  <a16:creationId xmlns:a16="http://schemas.microsoft.com/office/drawing/2014/main" id="{9755E8CC-D3F4-1E47-8B8C-A0322AC9FB5A}"/>
                </a:ext>
              </a:extLst>
            </p:cNvPr>
            <p:cNvSpPr>
              <a:spLocks noChangeArrowheads="1"/>
            </p:cNvSpPr>
            <p:nvPr/>
          </p:nvSpPr>
          <p:spPr bwMode="auto">
            <a:xfrm>
              <a:off x="1552777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7" name="Скругленный прямоугольник 10">
              <a:extLst>
                <a:ext uri="{FF2B5EF4-FFF2-40B4-BE49-F238E27FC236}">
                  <a16:creationId xmlns:a16="http://schemas.microsoft.com/office/drawing/2014/main" id="{5F00F46D-9074-514F-A522-18C7A5D6E4CE}"/>
                </a:ext>
              </a:extLst>
            </p:cNvPr>
            <p:cNvSpPr>
              <a:spLocks noChangeArrowheads="1"/>
            </p:cNvSpPr>
            <p:nvPr/>
          </p:nvSpPr>
          <p:spPr bwMode="auto">
            <a:xfrm>
              <a:off x="16932378"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8" name="Скругленный прямоугольник 11">
              <a:extLst>
                <a:ext uri="{FF2B5EF4-FFF2-40B4-BE49-F238E27FC236}">
                  <a16:creationId xmlns:a16="http://schemas.microsoft.com/office/drawing/2014/main" id="{70BF6E3C-ED33-FC48-A0C9-14FAB9F33E65}"/>
                </a:ext>
              </a:extLst>
            </p:cNvPr>
            <p:cNvSpPr>
              <a:spLocks noChangeArrowheads="1"/>
            </p:cNvSpPr>
            <p:nvPr/>
          </p:nvSpPr>
          <p:spPr bwMode="auto">
            <a:xfrm>
              <a:off x="18336984"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grpSp>
      <p:pic>
        <p:nvPicPr>
          <p:cNvPr id="19" name="Picture 18">
            <a:extLst>
              <a:ext uri="{FF2B5EF4-FFF2-40B4-BE49-F238E27FC236}">
                <a16:creationId xmlns:a16="http://schemas.microsoft.com/office/drawing/2014/main" id="{FC632ACA-79E5-9A4A-A097-FF46B11C11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8448" y="3113584"/>
            <a:ext cx="16385552" cy="10602416"/>
          </a:xfrm>
          <a:prstGeom prst="rect">
            <a:avLst/>
          </a:prstGeom>
        </p:spPr>
      </p:pic>
      <p:sp>
        <p:nvSpPr>
          <p:cNvPr id="20" name="Text Box 1">
            <a:extLst>
              <a:ext uri="{FF2B5EF4-FFF2-40B4-BE49-F238E27FC236}">
                <a16:creationId xmlns:a16="http://schemas.microsoft.com/office/drawing/2014/main" id="{B82C15C1-3A6F-0745-83DB-33F2EA49DB72}"/>
              </a:ext>
            </a:extLst>
          </p:cNvPr>
          <p:cNvSpPr txBox="1">
            <a:spLocks/>
          </p:cNvSpPr>
          <p:nvPr/>
        </p:nvSpPr>
        <p:spPr bwMode="auto">
          <a:xfrm>
            <a:off x="1176919" y="127968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1BE174C0-49EF-6A46-9119-D79F5F2817AC}"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30</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Tree>
    <p:extLst>
      <p:ext uri="{BB962C8B-B14F-4D97-AF65-F5344CB8AC3E}">
        <p14:creationId xmlns:p14="http://schemas.microsoft.com/office/powerpoint/2010/main" val="134732262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a:extLst>
              <a:ext uri="{FF2B5EF4-FFF2-40B4-BE49-F238E27FC236}">
                <a16:creationId xmlns:a16="http://schemas.microsoft.com/office/drawing/2014/main" id="{A5227261-2D03-4A45-A1B0-10F15E58F7BF}"/>
              </a:ext>
            </a:extLst>
          </p:cNvPr>
          <p:cNvSpPr txBox="1">
            <a:spLocks/>
          </p:cNvSpPr>
          <p:nvPr/>
        </p:nvSpPr>
        <p:spPr bwMode="auto">
          <a:xfrm>
            <a:off x="22545675" y="124920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6AB29CE6-BBEA-C54D-872A-6D4D65BEB822}"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31</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
        <p:nvSpPr>
          <p:cNvPr id="7" name="Text Box 2">
            <a:extLst>
              <a:ext uri="{FF2B5EF4-FFF2-40B4-BE49-F238E27FC236}">
                <a16:creationId xmlns:a16="http://schemas.microsoft.com/office/drawing/2014/main" id="{16915B3A-F0DC-504A-946E-346CB2B559F1}"/>
              </a:ext>
            </a:extLst>
          </p:cNvPr>
          <p:cNvSpPr txBox="1">
            <a:spLocks/>
          </p:cNvSpPr>
          <p:nvPr/>
        </p:nvSpPr>
        <p:spPr bwMode="auto">
          <a:xfrm>
            <a:off x="2400300" y="1601788"/>
            <a:ext cx="5592763" cy="56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spAutoFit/>
          </a:bodyPr>
          <a:lstStyle/>
          <a:p>
            <a:pPr eaLnBrk="1">
              <a:defRPr/>
            </a:pPr>
            <a:r>
              <a:rPr lang="en-US"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rPr>
              <a:t>COVID-19 RESPONSE</a:t>
            </a:r>
            <a:endParaRPr lang="x-none"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3063" y="3105156"/>
            <a:ext cx="16398577" cy="10610844"/>
          </a:xfrm>
          <a:prstGeom prst="rect">
            <a:avLst/>
          </a:prstGeom>
        </p:spPr>
      </p:pic>
      <p:sp>
        <p:nvSpPr>
          <p:cNvPr id="4" name="Rectangle 3">
            <a:extLst>
              <a:ext uri="{FF2B5EF4-FFF2-40B4-BE49-F238E27FC236}">
                <a16:creationId xmlns:a16="http://schemas.microsoft.com/office/drawing/2014/main" id="{C3E85EA6-99B9-0846-A4DB-2EFB7D43A8EC}"/>
              </a:ext>
            </a:extLst>
          </p:cNvPr>
          <p:cNvSpPr/>
          <p:nvPr/>
        </p:nvSpPr>
        <p:spPr>
          <a:xfrm>
            <a:off x="1624594" y="5633864"/>
            <a:ext cx="6861955" cy="5262979"/>
          </a:xfrm>
          <a:prstGeom prst="rect">
            <a:avLst/>
          </a:prstGeom>
        </p:spPr>
        <p:txBody>
          <a:bodyPr wrap="square">
            <a:spAutoFit/>
          </a:bodyPr>
          <a:lstStyle/>
          <a:p>
            <a:pPr eaLnBrk="1">
              <a:defRPr/>
            </a:pPr>
            <a:r>
              <a:rPr lang="en-US" altLang="x-none" sz="8400" dirty="0">
                <a:solidFill>
                  <a:schemeClr val="bg1"/>
                </a:solidFill>
                <a:latin typeface="Freeland ☞" pitchFamily="2" charset="77"/>
                <a:ea typeface="Roboto" panose="02000000000000000000" pitchFamily="2" charset="0"/>
                <a:cs typeface="Montserrat Semi" charset="0"/>
                <a:sym typeface="Poppins Medium" charset="0"/>
              </a:rPr>
              <a:t>GIVE HELP. GET HELP.</a:t>
            </a:r>
            <a:br>
              <a:rPr lang="en-US" altLang="x-none" sz="8400" dirty="0">
                <a:solidFill>
                  <a:schemeClr val="bg1"/>
                </a:solidFill>
                <a:latin typeface="Freeland ☞" pitchFamily="2" charset="77"/>
                <a:ea typeface="Roboto" panose="02000000000000000000" pitchFamily="2" charset="0"/>
                <a:cs typeface="Montserrat Semi" charset="0"/>
                <a:sym typeface="Poppins Medium" charset="0"/>
              </a:rPr>
            </a:br>
            <a:r>
              <a:rPr lang="en-US" altLang="x-none" sz="8400" dirty="0">
                <a:solidFill>
                  <a:schemeClr val="bg1"/>
                </a:solidFill>
                <a:latin typeface="Freeland ☞" pitchFamily="2" charset="77"/>
                <a:ea typeface="Roboto" panose="02000000000000000000" pitchFamily="2" charset="0"/>
                <a:cs typeface="Montserrat Semi" charset="0"/>
                <a:sym typeface="Poppins Medium" charset="0"/>
              </a:rPr>
              <a:t>Volunteer Initiative</a:t>
            </a:r>
            <a:endParaRPr lang="x-none" altLang="x-none" sz="8400" dirty="0">
              <a:solidFill>
                <a:schemeClr val="bg1"/>
              </a:solidFill>
              <a:latin typeface="Freeland ☞" pitchFamily="2" charset="77"/>
              <a:ea typeface="Roboto" panose="02000000000000000000" pitchFamily="2" charset="0"/>
              <a:cs typeface="Montserrat Semi" charset="0"/>
              <a:sym typeface="Poppins Medium" charset="0"/>
            </a:endParaRPr>
          </a:p>
        </p:txBody>
      </p:sp>
      <p:grpSp>
        <p:nvGrpSpPr>
          <p:cNvPr id="8" name="Группа 1">
            <a:extLst>
              <a:ext uri="{FF2B5EF4-FFF2-40B4-BE49-F238E27FC236}">
                <a16:creationId xmlns:a16="http://schemas.microsoft.com/office/drawing/2014/main" id="{62143EF3-0874-1242-8014-0263161317A0}"/>
              </a:ext>
            </a:extLst>
          </p:cNvPr>
          <p:cNvGrpSpPr>
            <a:grpSpLocks/>
          </p:cNvGrpSpPr>
          <p:nvPr/>
        </p:nvGrpSpPr>
        <p:grpSpPr bwMode="auto">
          <a:xfrm>
            <a:off x="12768263" y="1697038"/>
            <a:ext cx="10233025" cy="806450"/>
            <a:chOff x="5695546" y="665312"/>
            <a:chExt cx="13721558" cy="1080120"/>
          </a:xfrm>
        </p:grpSpPr>
        <p:sp>
          <p:nvSpPr>
            <p:cNvPr id="9" name="Скругленный прямоугольник 2">
              <a:extLst>
                <a:ext uri="{FF2B5EF4-FFF2-40B4-BE49-F238E27FC236}">
                  <a16:creationId xmlns:a16="http://schemas.microsoft.com/office/drawing/2014/main" id="{C92E8402-7F5C-074C-947D-5A4C659B7BB0}"/>
                </a:ext>
              </a:extLst>
            </p:cNvPr>
            <p:cNvSpPr>
              <a:spLocks noChangeArrowheads="1"/>
            </p:cNvSpPr>
            <p:nvPr/>
          </p:nvSpPr>
          <p:spPr bwMode="auto">
            <a:xfrm>
              <a:off x="569554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dirty="0"/>
            </a:p>
          </p:txBody>
        </p:sp>
        <p:sp>
          <p:nvSpPr>
            <p:cNvPr id="10" name="Скругленный прямоугольник 3">
              <a:extLst>
                <a:ext uri="{FF2B5EF4-FFF2-40B4-BE49-F238E27FC236}">
                  <a16:creationId xmlns:a16="http://schemas.microsoft.com/office/drawing/2014/main" id="{ED0F4463-FB1C-CF40-B479-D4129E27A3C7}"/>
                </a:ext>
              </a:extLst>
            </p:cNvPr>
            <p:cNvSpPr>
              <a:spLocks noChangeArrowheads="1"/>
            </p:cNvSpPr>
            <p:nvPr/>
          </p:nvSpPr>
          <p:spPr bwMode="auto">
            <a:xfrm>
              <a:off x="7100150"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1" name="Скругленный прямоугольник 4">
              <a:extLst>
                <a:ext uri="{FF2B5EF4-FFF2-40B4-BE49-F238E27FC236}">
                  <a16:creationId xmlns:a16="http://schemas.microsoft.com/office/drawing/2014/main" id="{526ADE22-EB1B-E74E-822F-2110FCFE9E2B}"/>
                </a:ext>
              </a:extLst>
            </p:cNvPr>
            <p:cNvSpPr>
              <a:spLocks noChangeArrowheads="1"/>
            </p:cNvSpPr>
            <p:nvPr/>
          </p:nvSpPr>
          <p:spPr bwMode="auto">
            <a:xfrm>
              <a:off x="850475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2" name="Скругленный прямоугольник 5">
              <a:extLst>
                <a:ext uri="{FF2B5EF4-FFF2-40B4-BE49-F238E27FC236}">
                  <a16:creationId xmlns:a16="http://schemas.microsoft.com/office/drawing/2014/main" id="{F3AE4389-7F51-4242-BDD4-09D75D926501}"/>
                </a:ext>
              </a:extLst>
            </p:cNvPr>
            <p:cNvSpPr>
              <a:spLocks noChangeArrowheads="1"/>
            </p:cNvSpPr>
            <p:nvPr/>
          </p:nvSpPr>
          <p:spPr bwMode="auto">
            <a:xfrm>
              <a:off x="9909358"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3" name="Скругленный прямоугольник 6">
              <a:extLst>
                <a:ext uri="{FF2B5EF4-FFF2-40B4-BE49-F238E27FC236}">
                  <a16:creationId xmlns:a16="http://schemas.microsoft.com/office/drawing/2014/main" id="{5F6423DC-48EB-8E49-9CFB-5F6A7354E25A}"/>
                </a:ext>
              </a:extLst>
            </p:cNvPr>
            <p:cNvSpPr>
              <a:spLocks noChangeArrowheads="1"/>
            </p:cNvSpPr>
            <p:nvPr/>
          </p:nvSpPr>
          <p:spPr bwMode="auto">
            <a:xfrm>
              <a:off x="11313962" y="665312"/>
              <a:ext cx="1080120" cy="1080120"/>
            </a:xfrm>
            <a:prstGeom prst="roundRect">
              <a:avLst>
                <a:gd name="adj" fmla="val 6824"/>
              </a:avLst>
            </a:prstGeom>
            <a:solidFill>
              <a:srgbClr val="F05355"/>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4" name="Скругленный прямоугольник 7">
              <a:extLst>
                <a:ext uri="{FF2B5EF4-FFF2-40B4-BE49-F238E27FC236}">
                  <a16:creationId xmlns:a16="http://schemas.microsoft.com/office/drawing/2014/main" id="{535071FE-E62C-484E-BF25-01DE81F5FD58}"/>
                </a:ext>
              </a:extLst>
            </p:cNvPr>
            <p:cNvSpPr>
              <a:spLocks noChangeArrowheads="1"/>
            </p:cNvSpPr>
            <p:nvPr/>
          </p:nvSpPr>
          <p:spPr bwMode="auto">
            <a:xfrm>
              <a:off x="1271856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5" name="Скругленный прямоугольник 8">
              <a:extLst>
                <a:ext uri="{FF2B5EF4-FFF2-40B4-BE49-F238E27FC236}">
                  <a16:creationId xmlns:a16="http://schemas.microsoft.com/office/drawing/2014/main" id="{BE764054-7644-0F48-B404-AE3E03CE6A40}"/>
                </a:ext>
              </a:extLst>
            </p:cNvPr>
            <p:cNvSpPr>
              <a:spLocks noChangeArrowheads="1"/>
            </p:cNvSpPr>
            <p:nvPr/>
          </p:nvSpPr>
          <p:spPr bwMode="auto">
            <a:xfrm>
              <a:off x="14123170"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6" name="Скругленный прямоугольник 9">
              <a:extLst>
                <a:ext uri="{FF2B5EF4-FFF2-40B4-BE49-F238E27FC236}">
                  <a16:creationId xmlns:a16="http://schemas.microsoft.com/office/drawing/2014/main" id="{9755E8CC-D3F4-1E47-8B8C-A0322AC9FB5A}"/>
                </a:ext>
              </a:extLst>
            </p:cNvPr>
            <p:cNvSpPr>
              <a:spLocks noChangeArrowheads="1"/>
            </p:cNvSpPr>
            <p:nvPr/>
          </p:nvSpPr>
          <p:spPr bwMode="auto">
            <a:xfrm>
              <a:off x="1552777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7" name="Скругленный прямоугольник 10">
              <a:extLst>
                <a:ext uri="{FF2B5EF4-FFF2-40B4-BE49-F238E27FC236}">
                  <a16:creationId xmlns:a16="http://schemas.microsoft.com/office/drawing/2014/main" id="{5F00F46D-9074-514F-A522-18C7A5D6E4CE}"/>
                </a:ext>
              </a:extLst>
            </p:cNvPr>
            <p:cNvSpPr>
              <a:spLocks noChangeArrowheads="1"/>
            </p:cNvSpPr>
            <p:nvPr/>
          </p:nvSpPr>
          <p:spPr bwMode="auto">
            <a:xfrm>
              <a:off x="16932378"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8" name="Скругленный прямоугольник 11">
              <a:extLst>
                <a:ext uri="{FF2B5EF4-FFF2-40B4-BE49-F238E27FC236}">
                  <a16:creationId xmlns:a16="http://schemas.microsoft.com/office/drawing/2014/main" id="{70BF6E3C-ED33-FC48-A0C9-14FAB9F33E65}"/>
                </a:ext>
              </a:extLst>
            </p:cNvPr>
            <p:cNvSpPr>
              <a:spLocks noChangeArrowheads="1"/>
            </p:cNvSpPr>
            <p:nvPr/>
          </p:nvSpPr>
          <p:spPr bwMode="auto">
            <a:xfrm>
              <a:off x="18336984"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grpSp>
      <p:sp>
        <p:nvSpPr>
          <p:cNvPr id="19" name="Text Box 1">
            <a:extLst>
              <a:ext uri="{FF2B5EF4-FFF2-40B4-BE49-F238E27FC236}">
                <a16:creationId xmlns:a16="http://schemas.microsoft.com/office/drawing/2014/main" id="{7AB6E8F3-F971-8847-9EB7-28F62B8032F4}"/>
              </a:ext>
            </a:extLst>
          </p:cNvPr>
          <p:cNvSpPr txBox="1">
            <a:spLocks/>
          </p:cNvSpPr>
          <p:nvPr/>
        </p:nvSpPr>
        <p:spPr bwMode="auto">
          <a:xfrm>
            <a:off x="1176919" y="127968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1BE174C0-49EF-6A46-9119-D79F5F2817AC}"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31</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Tree>
    <p:extLst>
      <p:ext uri="{BB962C8B-B14F-4D97-AF65-F5344CB8AC3E}">
        <p14:creationId xmlns:p14="http://schemas.microsoft.com/office/powerpoint/2010/main" val="348782259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a:extLst>
              <a:ext uri="{FF2B5EF4-FFF2-40B4-BE49-F238E27FC236}">
                <a16:creationId xmlns:a16="http://schemas.microsoft.com/office/drawing/2014/main" id="{A5227261-2D03-4A45-A1B0-10F15E58F7BF}"/>
              </a:ext>
            </a:extLst>
          </p:cNvPr>
          <p:cNvSpPr txBox="1">
            <a:spLocks/>
          </p:cNvSpPr>
          <p:nvPr/>
        </p:nvSpPr>
        <p:spPr bwMode="auto">
          <a:xfrm>
            <a:off x="22545675" y="124920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6AB29CE6-BBEA-C54D-872A-6D4D65BEB822}"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32</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
        <p:nvSpPr>
          <p:cNvPr id="8" name="Text Box 3">
            <a:extLst>
              <a:ext uri="{FF2B5EF4-FFF2-40B4-BE49-F238E27FC236}">
                <a16:creationId xmlns:a16="http://schemas.microsoft.com/office/drawing/2014/main" id="{007D5A8D-239E-8243-A9E6-7121CB72F793}"/>
              </a:ext>
            </a:extLst>
          </p:cNvPr>
          <p:cNvSpPr txBox="1">
            <a:spLocks/>
          </p:cNvSpPr>
          <p:nvPr/>
        </p:nvSpPr>
        <p:spPr bwMode="auto">
          <a:xfrm>
            <a:off x="2398713" y="2956925"/>
            <a:ext cx="21985287"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8400" dirty="0">
                <a:solidFill>
                  <a:schemeClr val="bg1"/>
                </a:solidFill>
                <a:latin typeface="Freeland ☞" pitchFamily="2" charset="77"/>
                <a:ea typeface="Roboto" panose="02000000000000000000" pitchFamily="2" charset="0"/>
                <a:cs typeface="Montserrat Semi" charset="0"/>
                <a:sym typeface="Poppins Medium" charset="0"/>
              </a:rPr>
              <a:t>GIVE HELP. GET HELP. Volunteer Initiative</a:t>
            </a:r>
            <a:endParaRPr lang="x-none" altLang="x-none" sz="8400" dirty="0">
              <a:solidFill>
                <a:schemeClr val="bg1"/>
              </a:solidFill>
              <a:latin typeface="Freeland ☞" pitchFamily="2" charset="77"/>
              <a:ea typeface="Roboto" panose="02000000000000000000" pitchFamily="2" charset="0"/>
              <a:cs typeface="Montserrat Semi" charset="0"/>
              <a:sym typeface="Poppins Medium" charset="0"/>
            </a:endParaRPr>
          </a:p>
        </p:txBody>
      </p:sp>
      <p:sp>
        <p:nvSpPr>
          <p:cNvPr id="7" name="Text Box 2">
            <a:extLst>
              <a:ext uri="{FF2B5EF4-FFF2-40B4-BE49-F238E27FC236}">
                <a16:creationId xmlns:a16="http://schemas.microsoft.com/office/drawing/2014/main" id="{16915B3A-F0DC-504A-946E-346CB2B559F1}"/>
              </a:ext>
            </a:extLst>
          </p:cNvPr>
          <p:cNvSpPr txBox="1">
            <a:spLocks/>
          </p:cNvSpPr>
          <p:nvPr/>
        </p:nvSpPr>
        <p:spPr bwMode="auto">
          <a:xfrm>
            <a:off x="2465388" y="1928897"/>
            <a:ext cx="5592763" cy="56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spAutoFit/>
          </a:bodyPr>
          <a:lstStyle/>
          <a:p>
            <a:pPr eaLnBrk="1">
              <a:defRPr/>
            </a:pPr>
            <a:r>
              <a:rPr lang="en-US"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rPr>
              <a:t>COVID-19 RESPONSE</a:t>
            </a:r>
            <a:endParaRPr lang="x-none"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endParaRPr>
          </a:p>
        </p:txBody>
      </p:sp>
      <p:grpSp>
        <p:nvGrpSpPr>
          <p:cNvPr id="30724" name="Группа 8">
            <a:extLst>
              <a:ext uri="{FF2B5EF4-FFF2-40B4-BE49-F238E27FC236}">
                <a16:creationId xmlns:a16="http://schemas.microsoft.com/office/drawing/2014/main" id="{C78F5C1F-73BA-9B4C-A4E4-44E6783645D2}"/>
              </a:ext>
            </a:extLst>
          </p:cNvPr>
          <p:cNvGrpSpPr>
            <a:grpSpLocks/>
          </p:cNvGrpSpPr>
          <p:nvPr/>
        </p:nvGrpSpPr>
        <p:grpSpPr bwMode="auto">
          <a:xfrm>
            <a:off x="2465388" y="4546600"/>
            <a:ext cx="4613275" cy="6487864"/>
            <a:chOff x="2465187" y="4554538"/>
            <a:chExt cx="4613275" cy="6624000"/>
          </a:xfrm>
        </p:grpSpPr>
        <p:sp>
          <p:nvSpPr>
            <p:cNvPr id="30743" name="Скругленный прямоугольник 60">
              <a:extLst>
                <a:ext uri="{FF2B5EF4-FFF2-40B4-BE49-F238E27FC236}">
                  <a16:creationId xmlns:a16="http://schemas.microsoft.com/office/drawing/2014/main" id="{46A6B9F0-93BB-424D-8C9D-32DCF2BFE880}"/>
                </a:ext>
              </a:extLst>
            </p:cNvPr>
            <p:cNvSpPr>
              <a:spLocks noChangeArrowheads="1"/>
            </p:cNvSpPr>
            <p:nvPr/>
          </p:nvSpPr>
          <p:spPr bwMode="auto">
            <a:xfrm>
              <a:off x="2466024" y="4554538"/>
              <a:ext cx="4611600" cy="6624000"/>
            </a:xfrm>
            <a:prstGeom prst="roundRect">
              <a:avLst>
                <a:gd name="adj" fmla="val 3056"/>
              </a:avLst>
            </a:prstGeom>
            <a:solidFill>
              <a:schemeClr val="tx2">
                <a:alpha val="47842"/>
              </a:schemeClr>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 name="Text Box 3">
              <a:extLst>
                <a:ext uri="{FF2B5EF4-FFF2-40B4-BE49-F238E27FC236}">
                  <a16:creationId xmlns:a16="http://schemas.microsoft.com/office/drawing/2014/main" id="{212ECAAB-37AC-6343-B8D4-253A56C9B7EC}"/>
                </a:ext>
              </a:extLst>
            </p:cNvPr>
            <p:cNvSpPr txBox="1">
              <a:spLocks/>
            </p:cNvSpPr>
            <p:nvPr/>
          </p:nvSpPr>
          <p:spPr bwMode="auto">
            <a:xfrm>
              <a:off x="2465187" y="7655371"/>
              <a:ext cx="4613275" cy="5430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VOLUNTEERS</a:t>
              </a:r>
            </a:p>
          </p:txBody>
        </p:sp>
        <p:sp>
          <p:nvSpPr>
            <p:cNvPr id="30745" name="Rectangle 1">
              <a:extLst>
                <a:ext uri="{FF2B5EF4-FFF2-40B4-BE49-F238E27FC236}">
                  <a16:creationId xmlns:a16="http://schemas.microsoft.com/office/drawing/2014/main" id="{5BEB661E-7216-3C44-BE9E-DA296A68815E}"/>
                </a:ext>
              </a:extLst>
            </p:cNvPr>
            <p:cNvSpPr>
              <a:spLocks noChangeArrowheads="1"/>
            </p:cNvSpPr>
            <p:nvPr/>
          </p:nvSpPr>
          <p:spPr bwMode="auto">
            <a:xfrm>
              <a:off x="2809632" y="8680493"/>
              <a:ext cx="3924383" cy="142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80000"/>
                </a:lnSpc>
              </a:pPr>
              <a:r>
                <a:rPr lang="en-US" altLang="en-US" sz="2400" dirty="0">
                  <a:solidFill>
                    <a:schemeClr val="bg2"/>
                  </a:solidFill>
                  <a:latin typeface="Roboto" panose="02000000000000000000" pitchFamily="2" charset="0"/>
                  <a:ea typeface="Roboto" panose="02000000000000000000" pitchFamily="2" charset="0"/>
                  <a:cs typeface="Open Sans" panose="020B0606030504020204" pitchFamily="34" charset="0"/>
                </a:rPr>
                <a:t>Matched to neighbors and organizations in need</a:t>
              </a:r>
            </a:p>
          </p:txBody>
        </p:sp>
        <p:sp>
          <p:nvSpPr>
            <p:cNvPr id="30746" name="Прямоугольник 4">
              <a:extLst>
                <a:ext uri="{FF2B5EF4-FFF2-40B4-BE49-F238E27FC236}">
                  <a16:creationId xmlns:a16="http://schemas.microsoft.com/office/drawing/2014/main" id="{DEC549D2-87C6-B141-A08C-456D8332AACD}"/>
                </a:ext>
              </a:extLst>
            </p:cNvPr>
            <p:cNvSpPr>
              <a:spLocks noChangeArrowheads="1"/>
            </p:cNvSpPr>
            <p:nvPr/>
          </p:nvSpPr>
          <p:spPr bwMode="auto">
            <a:xfrm>
              <a:off x="2466024" y="4985792"/>
              <a:ext cx="4611600" cy="2016000"/>
            </a:xfrm>
            <a:prstGeom prst="rect">
              <a:avLst/>
            </a:prstGeom>
            <a:solidFill>
              <a:srgbClr val="6DCFF6"/>
            </a:solidFill>
            <a:ln w="12700" algn="ctr">
              <a:noFill/>
              <a:miter lim="400000"/>
              <a:headEnd/>
              <a:tailEnd/>
            </a:ln>
            <a:extLst/>
          </p:spPr>
          <p:txBody>
            <a:bodyPr lIns="38100" tIns="38100" rIns="38100" bIns="38100" anchor="ctr">
              <a:spAutoFit/>
            </a:bodyPr>
            <a:lstStyle/>
            <a:p>
              <a:pPr eaLnBrk="1"/>
              <a:endParaRPr lang="ru-RU" altLang="ru-RU"/>
            </a:p>
          </p:txBody>
        </p:sp>
        <p:sp>
          <p:nvSpPr>
            <p:cNvPr id="26" name="Text Box 3">
              <a:extLst>
                <a:ext uri="{FF2B5EF4-FFF2-40B4-BE49-F238E27FC236}">
                  <a16:creationId xmlns:a16="http://schemas.microsoft.com/office/drawing/2014/main" id="{4BAEC238-FD7B-124C-915F-DAB4DBB399B3}"/>
                </a:ext>
              </a:extLst>
            </p:cNvPr>
            <p:cNvSpPr txBox="1">
              <a:spLocks/>
            </p:cNvSpPr>
            <p:nvPr/>
          </p:nvSpPr>
          <p:spPr bwMode="auto">
            <a:xfrm>
              <a:off x="2473124" y="5464306"/>
              <a:ext cx="4545013" cy="12082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7000" b="1" dirty="0">
                  <a:solidFill>
                    <a:schemeClr val="tx1"/>
                  </a:solidFill>
                  <a:latin typeface="Roboto" panose="02000000000000000000" pitchFamily="2" charset="0"/>
                  <a:ea typeface="Roboto" panose="02000000000000000000" pitchFamily="2" charset="0"/>
                  <a:cs typeface="Montserrat Semi" charset="0"/>
                  <a:sym typeface="Poppins Medium" charset="0"/>
                </a:rPr>
                <a:t>170</a:t>
              </a:r>
              <a:endParaRPr lang="x-none" altLang="x-none" sz="7000" b="1" dirty="0">
                <a:solidFill>
                  <a:schemeClr val="tx1"/>
                </a:solidFill>
                <a:latin typeface="Roboto Medium" panose="02000000000000000000" pitchFamily="2" charset="0"/>
                <a:ea typeface="Roboto Medium" panose="02000000000000000000" pitchFamily="2" charset="0"/>
                <a:cs typeface="Montserrat Semi" charset="0"/>
                <a:sym typeface="Poppins Medium" charset="0"/>
              </a:endParaRPr>
            </a:p>
          </p:txBody>
        </p:sp>
      </p:grpSp>
      <p:grpSp>
        <p:nvGrpSpPr>
          <p:cNvPr id="30725" name="Группа 27">
            <a:extLst>
              <a:ext uri="{FF2B5EF4-FFF2-40B4-BE49-F238E27FC236}">
                <a16:creationId xmlns:a16="http://schemas.microsoft.com/office/drawing/2014/main" id="{F765DECD-9326-384F-91D6-E1FD6F95266A}"/>
              </a:ext>
            </a:extLst>
          </p:cNvPr>
          <p:cNvGrpSpPr>
            <a:grpSpLocks/>
          </p:cNvGrpSpPr>
          <p:nvPr/>
        </p:nvGrpSpPr>
        <p:grpSpPr bwMode="auto">
          <a:xfrm>
            <a:off x="7434263" y="4546600"/>
            <a:ext cx="4613275" cy="6487864"/>
            <a:chOff x="2465187" y="4554538"/>
            <a:chExt cx="4613275" cy="6624000"/>
          </a:xfrm>
        </p:grpSpPr>
        <p:sp>
          <p:nvSpPr>
            <p:cNvPr id="30738" name="Скругленный прямоугольник 28">
              <a:extLst>
                <a:ext uri="{FF2B5EF4-FFF2-40B4-BE49-F238E27FC236}">
                  <a16:creationId xmlns:a16="http://schemas.microsoft.com/office/drawing/2014/main" id="{D1E8DB8F-17D9-B749-BEBB-0C98845E466F}"/>
                </a:ext>
              </a:extLst>
            </p:cNvPr>
            <p:cNvSpPr>
              <a:spLocks noChangeArrowheads="1"/>
            </p:cNvSpPr>
            <p:nvPr/>
          </p:nvSpPr>
          <p:spPr bwMode="auto">
            <a:xfrm>
              <a:off x="2466024" y="4554538"/>
              <a:ext cx="4611600" cy="6624000"/>
            </a:xfrm>
            <a:prstGeom prst="roundRect">
              <a:avLst>
                <a:gd name="adj" fmla="val 3056"/>
              </a:avLst>
            </a:prstGeom>
            <a:solidFill>
              <a:schemeClr val="tx2">
                <a:alpha val="47842"/>
              </a:schemeClr>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30" name="Text Box 3">
              <a:extLst>
                <a:ext uri="{FF2B5EF4-FFF2-40B4-BE49-F238E27FC236}">
                  <a16:creationId xmlns:a16="http://schemas.microsoft.com/office/drawing/2014/main" id="{F7C594DE-F21E-E84A-A21D-3D67C12423AD}"/>
                </a:ext>
              </a:extLst>
            </p:cNvPr>
            <p:cNvSpPr txBox="1">
              <a:spLocks/>
            </p:cNvSpPr>
            <p:nvPr/>
          </p:nvSpPr>
          <p:spPr bwMode="auto">
            <a:xfrm>
              <a:off x="2465187" y="7655371"/>
              <a:ext cx="4613275" cy="5430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INDIVIDUALS &amp; ORGANIZATIONS</a:t>
              </a:r>
            </a:p>
          </p:txBody>
        </p:sp>
        <p:sp>
          <p:nvSpPr>
            <p:cNvPr id="30740" name="Rectangle 1">
              <a:extLst>
                <a:ext uri="{FF2B5EF4-FFF2-40B4-BE49-F238E27FC236}">
                  <a16:creationId xmlns:a16="http://schemas.microsoft.com/office/drawing/2014/main" id="{B5FFE9A4-CD7E-1043-8736-AF2895A23E22}"/>
                </a:ext>
              </a:extLst>
            </p:cNvPr>
            <p:cNvSpPr>
              <a:spLocks noChangeArrowheads="1"/>
            </p:cNvSpPr>
            <p:nvPr/>
          </p:nvSpPr>
          <p:spPr bwMode="auto">
            <a:xfrm>
              <a:off x="2809632" y="8846938"/>
              <a:ext cx="3924383" cy="145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80000"/>
                </a:lnSpc>
              </a:pPr>
              <a:r>
                <a:rPr lang="en-US" altLang="en-US" sz="2400" dirty="0">
                  <a:solidFill>
                    <a:schemeClr val="bg2"/>
                  </a:solidFill>
                  <a:latin typeface="Roboto" panose="02000000000000000000" pitchFamily="2" charset="0"/>
                  <a:ea typeface="Roboto" panose="02000000000000000000" pitchFamily="2" charset="0"/>
                  <a:cs typeface="Open Sans" panose="020B0606030504020204" pitchFamily="34" charset="0"/>
                </a:rPr>
                <a:t>Had their needs met by volunteers</a:t>
              </a:r>
            </a:p>
          </p:txBody>
        </p:sp>
        <p:sp>
          <p:nvSpPr>
            <p:cNvPr id="30741" name="Прямоугольник 31">
              <a:extLst>
                <a:ext uri="{FF2B5EF4-FFF2-40B4-BE49-F238E27FC236}">
                  <a16:creationId xmlns:a16="http://schemas.microsoft.com/office/drawing/2014/main" id="{3BBFD658-716F-0F46-8996-4572E8B8EBE4}"/>
                </a:ext>
              </a:extLst>
            </p:cNvPr>
            <p:cNvSpPr>
              <a:spLocks noChangeArrowheads="1"/>
            </p:cNvSpPr>
            <p:nvPr/>
          </p:nvSpPr>
          <p:spPr bwMode="auto">
            <a:xfrm>
              <a:off x="2466024" y="4985792"/>
              <a:ext cx="4611600" cy="2016000"/>
            </a:xfrm>
            <a:prstGeom prst="rect">
              <a:avLst/>
            </a:prstGeom>
            <a:solidFill>
              <a:srgbClr val="F05355"/>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33" name="Text Box 3">
              <a:extLst>
                <a:ext uri="{FF2B5EF4-FFF2-40B4-BE49-F238E27FC236}">
                  <a16:creationId xmlns:a16="http://schemas.microsoft.com/office/drawing/2014/main" id="{D539EE4C-4926-A54A-AB7F-E94071536D79}"/>
                </a:ext>
              </a:extLst>
            </p:cNvPr>
            <p:cNvSpPr txBox="1">
              <a:spLocks/>
            </p:cNvSpPr>
            <p:nvPr/>
          </p:nvSpPr>
          <p:spPr bwMode="auto">
            <a:xfrm>
              <a:off x="2473124" y="5464306"/>
              <a:ext cx="4545013" cy="12082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7000" b="1" dirty="0">
                  <a:solidFill>
                    <a:schemeClr val="tx1"/>
                  </a:solidFill>
                  <a:latin typeface="Roboto" panose="02000000000000000000" pitchFamily="2" charset="0"/>
                  <a:ea typeface="Roboto" panose="02000000000000000000" pitchFamily="2" charset="0"/>
                  <a:cs typeface="Montserrat Semi" charset="0"/>
                  <a:sym typeface="Poppins Medium" charset="0"/>
                </a:rPr>
                <a:t>388</a:t>
              </a:r>
              <a:endParaRPr lang="x-none" altLang="x-none" sz="7000" b="1" dirty="0">
                <a:solidFill>
                  <a:schemeClr val="tx1"/>
                </a:solidFill>
                <a:latin typeface="Roboto Medium" panose="02000000000000000000" pitchFamily="2" charset="0"/>
                <a:ea typeface="Roboto Medium" panose="02000000000000000000" pitchFamily="2" charset="0"/>
                <a:cs typeface="Montserrat Semi" charset="0"/>
                <a:sym typeface="Poppins Medium" charset="0"/>
              </a:endParaRPr>
            </a:p>
          </p:txBody>
        </p:sp>
      </p:grpSp>
      <p:grpSp>
        <p:nvGrpSpPr>
          <p:cNvPr id="30726" name="Группа 33">
            <a:extLst>
              <a:ext uri="{FF2B5EF4-FFF2-40B4-BE49-F238E27FC236}">
                <a16:creationId xmlns:a16="http://schemas.microsoft.com/office/drawing/2014/main" id="{5F9DE7A9-0ABA-554F-BBC1-C1AC542A7D80}"/>
              </a:ext>
            </a:extLst>
          </p:cNvPr>
          <p:cNvGrpSpPr>
            <a:grpSpLocks/>
          </p:cNvGrpSpPr>
          <p:nvPr/>
        </p:nvGrpSpPr>
        <p:grpSpPr bwMode="auto">
          <a:xfrm>
            <a:off x="12403138" y="4546600"/>
            <a:ext cx="4613275" cy="6487864"/>
            <a:chOff x="2465187" y="4554538"/>
            <a:chExt cx="4613275" cy="6624000"/>
          </a:xfrm>
        </p:grpSpPr>
        <p:sp>
          <p:nvSpPr>
            <p:cNvPr id="30733" name="Скругленный прямоугольник 34">
              <a:extLst>
                <a:ext uri="{FF2B5EF4-FFF2-40B4-BE49-F238E27FC236}">
                  <a16:creationId xmlns:a16="http://schemas.microsoft.com/office/drawing/2014/main" id="{ABF58368-A323-564E-B12B-A2197A6D85A6}"/>
                </a:ext>
              </a:extLst>
            </p:cNvPr>
            <p:cNvSpPr>
              <a:spLocks noChangeArrowheads="1"/>
            </p:cNvSpPr>
            <p:nvPr/>
          </p:nvSpPr>
          <p:spPr bwMode="auto">
            <a:xfrm>
              <a:off x="2466024" y="4554538"/>
              <a:ext cx="4611600" cy="6624000"/>
            </a:xfrm>
            <a:prstGeom prst="roundRect">
              <a:avLst>
                <a:gd name="adj" fmla="val 3056"/>
              </a:avLst>
            </a:prstGeom>
            <a:solidFill>
              <a:schemeClr val="tx2">
                <a:alpha val="47842"/>
              </a:schemeClr>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36" name="Text Box 3">
              <a:extLst>
                <a:ext uri="{FF2B5EF4-FFF2-40B4-BE49-F238E27FC236}">
                  <a16:creationId xmlns:a16="http://schemas.microsoft.com/office/drawing/2014/main" id="{E75486A1-D041-EB46-A657-CD9DA499A344}"/>
                </a:ext>
              </a:extLst>
            </p:cNvPr>
            <p:cNvSpPr txBox="1">
              <a:spLocks/>
            </p:cNvSpPr>
            <p:nvPr/>
          </p:nvSpPr>
          <p:spPr bwMode="auto">
            <a:xfrm>
              <a:off x="2465187" y="7655371"/>
              <a:ext cx="4613275" cy="5430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HOURS </a:t>
              </a:r>
              <a:br>
                <a:rPr lang="en-US"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br>
              <a:r>
                <a:rPr lang="en-US"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VOLUNTEERED</a:t>
              </a:r>
            </a:p>
          </p:txBody>
        </p:sp>
        <p:sp>
          <p:nvSpPr>
            <p:cNvPr id="30735" name="Rectangle 1">
              <a:extLst>
                <a:ext uri="{FF2B5EF4-FFF2-40B4-BE49-F238E27FC236}">
                  <a16:creationId xmlns:a16="http://schemas.microsoft.com/office/drawing/2014/main" id="{56D1F9E2-56B4-9D42-B34A-33D4F508F674}"/>
                </a:ext>
              </a:extLst>
            </p:cNvPr>
            <p:cNvSpPr>
              <a:spLocks noChangeArrowheads="1"/>
            </p:cNvSpPr>
            <p:nvPr/>
          </p:nvSpPr>
          <p:spPr bwMode="auto">
            <a:xfrm>
              <a:off x="2809633" y="8684962"/>
              <a:ext cx="3924383" cy="145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80000"/>
                </a:lnSpc>
              </a:pPr>
              <a:r>
                <a:rPr lang="en-US" altLang="en-US" sz="2400" dirty="0">
                  <a:solidFill>
                    <a:schemeClr val="bg2"/>
                  </a:solidFill>
                  <a:latin typeface="Roboto" panose="02000000000000000000" pitchFamily="2" charset="0"/>
                  <a:ea typeface="Roboto" panose="02000000000000000000" pitchFamily="2" charset="0"/>
                  <a:cs typeface="Open Sans" panose="020B0606030504020204" pitchFamily="34" charset="0"/>
                </a:rPr>
                <a:t>Between March 20, 2020 and June 15, 2020</a:t>
              </a:r>
            </a:p>
          </p:txBody>
        </p:sp>
        <p:sp>
          <p:nvSpPr>
            <p:cNvPr id="38" name="Прямоугольник 37">
              <a:extLst>
                <a:ext uri="{FF2B5EF4-FFF2-40B4-BE49-F238E27FC236}">
                  <a16:creationId xmlns:a16="http://schemas.microsoft.com/office/drawing/2014/main" id="{16B2B91D-E5B6-7742-9ED2-2314DD4317FA}"/>
                </a:ext>
              </a:extLst>
            </p:cNvPr>
            <p:cNvSpPr/>
            <p:nvPr/>
          </p:nvSpPr>
          <p:spPr bwMode="auto">
            <a:xfrm>
              <a:off x="2466774" y="4986400"/>
              <a:ext cx="4610100" cy="2014827"/>
            </a:xfrm>
            <a:prstGeom prst="rect">
              <a:avLst/>
            </a:prstGeom>
            <a:solidFill>
              <a:srgbClr val="539ED0"/>
            </a:solidFill>
            <a:ln w="12700" cap="flat" cmpd="sng" algn="ctr">
              <a:noFill/>
              <a:prstDash val="solid"/>
              <a:miter lim="400000"/>
              <a:headEnd type="none" w="med" len="med"/>
              <a:tailEnd type="none" w="med" len="med"/>
            </a:ln>
            <a:effectLst/>
          </p:spPr>
          <p:txBody>
            <a:bodyPr lIns="38100" tIns="38100" rIns="38100" bIns="38100" anchor="ctr">
              <a:spAutoFit/>
            </a:bodyPr>
            <a:lstStyle/>
            <a:p>
              <a:pPr eaLnBrk="1">
                <a:defRPr/>
              </a:pPr>
              <a:endParaRPr lang="ru-RU">
                <a:latin typeface="Poppins" charset="0"/>
                <a:ea typeface="Poppins" charset="0"/>
                <a:cs typeface="Poppins" charset="0"/>
                <a:sym typeface="Poppins" charset="0"/>
              </a:endParaRPr>
            </a:p>
          </p:txBody>
        </p:sp>
        <p:sp>
          <p:nvSpPr>
            <p:cNvPr id="39" name="Text Box 3">
              <a:extLst>
                <a:ext uri="{FF2B5EF4-FFF2-40B4-BE49-F238E27FC236}">
                  <a16:creationId xmlns:a16="http://schemas.microsoft.com/office/drawing/2014/main" id="{EB863E07-5F38-7B43-9CBD-A688073C3485}"/>
                </a:ext>
              </a:extLst>
            </p:cNvPr>
            <p:cNvSpPr txBox="1">
              <a:spLocks/>
            </p:cNvSpPr>
            <p:nvPr/>
          </p:nvSpPr>
          <p:spPr bwMode="auto">
            <a:xfrm>
              <a:off x="2473124" y="5464306"/>
              <a:ext cx="4545013" cy="12082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7000" b="1" dirty="0">
                  <a:solidFill>
                    <a:schemeClr val="tx1"/>
                  </a:solidFill>
                  <a:latin typeface="Roboto" panose="02000000000000000000" pitchFamily="2" charset="0"/>
                  <a:ea typeface="Roboto" panose="02000000000000000000" pitchFamily="2" charset="0"/>
                  <a:cs typeface="Montserrat Semi" charset="0"/>
                  <a:sym typeface="Poppins Medium" charset="0"/>
                </a:rPr>
                <a:t>1,488</a:t>
              </a:r>
              <a:endParaRPr lang="x-none" altLang="x-none" sz="7000" b="1" dirty="0">
                <a:solidFill>
                  <a:schemeClr val="tx1"/>
                </a:solidFill>
                <a:latin typeface="Roboto Medium" panose="02000000000000000000" pitchFamily="2" charset="0"/>
                <a:ea typeface="Roboto Medium" panose="02000000000000000000" pitchFamily="2" charset="0"/>
                <a:cs typeface="Montserrat Semi" charset="0"/>
                <a:sym typeface="Poppins Medium" charset="0"/>
              </a:endParaRPr>
            </a:p>
          </p:txBody>
        </p:sp>
      </p:grpSp>
      <p:grpSp>
        <p:nvGrpSpPr>
          <p:cNvPr id="30727" name="Группа 39">
            <a:extLst>
              <a:ext uri="{FF2B5EF4-FFF2-40B4-BE49-F238E27FC236}">
                <a16:creationId xmlns:a16="http://schemas.microsoft.com/office/drawing/2014/main" id="{09682FE4-37E8-9941-9DD9-902EE4318558}"/>
              </a:ext>
            </a:extLst>
          </p:cNvPr>
          <p:cNvGrpSpPr>
            <a:grpSpLocks/>
          </p:cNvGrpSpPr>
          <p:nvPr/>
        </p:nvGrpSpPr>
        <p:grpSpPr bwMode="auto">
          <a:xfrm>
            <a:off x="17372013" y="4546600"/>
            <a:ext cx="4613275" cy="6487864"/>
            <a:chOff x="2465187" y="4554538"/>
            <a:chExt cx="4613275" cy="6624000"/>
          </a:xfrm>
        </p:grpSpPr>
        <p:sp>
          <p:nvSpPr>
            <p:cNvPr id="30728" name="Скругленный прямоугольник 40">
              <a:extLst>
                <a:ext uri="{FF2B5EF4-FFF2-40B4-BE49-F238E27FC236}">
                  <a16:creationId xmlns:a16="http://schemas.microsoft.com/office/drawing/2014/main" id="{77CDA036-1C19-6C43-A35C-0E406E4412A4}"/>
                </a:ext>
              </a:extLst>
            </p:cNvPr>
            <p:cNvSpPr>
              <a:spLocks noChangeArrowheads="1"/>
            </p:cNvSpPr>
            <p:nvPr/>
          </p:nvSpPr>
          <p:spPr bwMode="auto">
            <a:xfrm>
              <a:off x="2466024" y="4554538"/>
              <a:ext cx="4611600" cy="6624000"/>
            </a:xfrm>
            <a:prstGeom prst="roundRect">
              <a:avLst>
                <a:gd name="adj" fmla="val 3056"/>
              </a:avLst>
            </a:prstGeom>
            <a:solidFill>
              <a:schemeClr val="tx2">
                <a:alpha val="47842"/>
              </a:schemeClr>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42" name="Text Box 3">
              <a:extLst>
                <a:ext uri="{FF2B5EF4-FFF2-40B4-BE49-F238E27FC236}">
                  <a16:creationId xmlns:a16="http://schemas.microsoft.com/office/drawing/2014/main" id="{F0F6721B-85BD-9B45-9D6D-532739C35CEF}"/>
                </a:ext>
              </a:extLst>
            </p:cNvPr>
            <p:cNvSpPr txBox="1">
              <a:spLocks/>
            </p:cNvSpPr>
            <p:nvPr/>
          </p:nvSpPr>
          <p:spPr bwMode="auto">
            <a:xfrm>
              <a:off x="2465187" y="7655371"/>
              <a:ext cx="4613275" cy="5430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OF TIME DONATED</a:t>
              </a:r>
            </a:p>
          </p:txBody>
        </p:sp>
        <p:sp>
          <p:nvSpPr>
            <p:cNvPr id="30730" name="Rectangle 1">
              <a:extLst>
                <a:ext uri="{FF2B5EF4-FFF2-40B4-BE49-F238E27FC236}">
                  <a16:creationId xmlns:a16="http://schemas.microsoft.com/office/drawing/2014/main" id="{4343AB46-DDE7-CE4E-8A88-04DC48AAA667}"/>
                </a:ext>
              </a:extLst>
            </p:cNvPr>
            <p:cNvSpPr>
              <a:spLocks noChangeArrowheads="1"/>
            </p:cNvSpPr>
            <p:nvPr/>
          </p:nvSpPr>
          <p:spPr bwMode="auto">
            <a:xfrm>
              <a:off x="2809633" y="8432580"/>
              <a:ext cx="3924383" cy="203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80000"/>
                </a:lnSpc>
              </a:pPr>
              <a:r>
                <a:rPr lang="en-US" altLang="en-US" sz="2400" dirty="0">
                  <a:solidFill>
                    <a:schemeClr val="bg2"/>
                  </a:solidFill>
                  <a:latin typeface="Roboto" panose="02000000000000000000" pitchFamily="2" charset="0"/>
                  <a:ea typeface="Roboto" panose="02000000000000000000" pitchFamily="2" charset="0"/>
                  <a:cs typeface="Open Sans" panose="020B0606030504020204" pitchFamily="34" charset="0"/>
                </a:rPr>
                <a:t>Based on valuation determined by </a:t>
              </a:r>
              <a:br>
                <a:rPr lang="en-US" altLang="en-US" sz="2400" dirty="0">
                  <a:solidFill>
                    <a:schemeClr val="bg2"/>
                  </a:solidFill>
                  <a:latin typeface="Roboto" panose="02000000000000000000" pitchFamily="2" charset="0"/>
                  <a:ea typeface="Roboto" panose="02000000000000000000" pitchFamily="2" charset="0"/>
                  <a:cs typeface="Open Sans" panose="020B0606030504020204" pitchFamily="34" charset="0"/>
                </a:rPr>
              </a:br>
              <a:r>
                <a:rPr lang="en-US" altLang="en-US" sz="2400" dirty="0">
                  <a:solidFill>
                    <a:schemeClr val="bg2"/>
                  </a:solidFill>
                  <a:latin typeface="Roboto" panose="02000000000000000000" pitchFamily="2" charset="0"/>
                  <a:ea typeface="Roboto" panose="02000000000000000000" pitchFamily="2" charset="0"/>
                  <a:cs typeface="Open Sans" panose="020B0606030504020204" pitchFamily="34" charset="0"/>
                </a:rPr>
                <a:t>Independent Sector</a:t>
              </a:r>
            </a:p>
          </p:txBody>
        </p:sp>
        <p:sp>
          <p:nvSpPr>
            <p:cNvPr id="30731" name="Прямоугольник 43">
              <a:extLst>
                <a:ext uri="{FF2B5EF4-FFF2-40B4-BE49-F238E27FC236}">
                  <a16:creationId xmlns:a16="http://schemas.microsoft.com/office/drawing/2014/main" id="{420EFA5D-D4F4-734A-91DB-BBEFAD30385F}"/>
                </a:ext>
              </a:extLst>
            </p:cNvPr>
            <p:cNvSpPr>
              <a:spLocks noChangeArrowheads="1"/>
            </p:cNvSpPr>
            <p:nvPr/>
          </p:nvSpPr>
          <p:spPr bwMode="auto">
            <a:xfrm>
              <a:off x="2466024" y="4985792"/>
              <a:ext cx="4611600" cy="2016000"/>
            </a:xfrm>
            <a:prstGeom prst="rect">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45" name="Text Box 3">
              <a:extLst>
                <a:ext uri="{FF2B5EF4-FFF2-40B4-BE49-F238E27FC236}">
                  <a16:creationId xmlns:a16="http://schemas.microsoft.com/office/drawing/2014/main" id="{F8966FFA-F46F-8146-8DA0-5BD6EE41EE20}"/>
                </a:ext>
              </a:extLst>
            </p:cNvPr>
            <p:cNvSpPr txBox="1">
              <a:spLocks/>
            </p:cNvSpPr>
            <p:nvPr/>
          </p:nvSpPr>
          <p:spPr bwMode="auto">
            <a:xfrm>
              <a:off x="2533030" y="5202655"/>
              <a:ext cx="4545013" cy="12082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4000" b="1" dirty="0">
                  <a:solidFill>
                    <a:schemeClr val="tx1"/>
                  </a:solidFill>
                  <a:latin typeface="Roboto" panose="02000000000000000000" pitchFamily="2" charset="0"/>
                  <a:ea typeface="Roboto" panose="02000000000000000000" pitchFamily="2" charset="0"/>
                  <a:cs typeface="Montserrat Semi" charset="0"/>
                  <a:sym typeface="Poppins Medium" charset="0"/>
                </a:rPr>
                <a:t>OVER</a:t>
              </a:r>
              <a:br>
                <a:rPr lang="en-US" altLang="x-none" sz="4000" b="1" dirty="0">
                  <a:solidFill>
                    <a:schemeClr val="tx1"/>
                  </a:solidFill>
                  <a:latin typeface="Roboto" panose="02000000000000000000" pitchFamily="2" charset="0"/>
                  <a:ea typeface="Roboto" panose="02000000000000000000" pitchFamily="2" charset="0"/>
                  <a:cs typeface="Montserrat Semi" charset="0"/>
                  <a:sym typeface="Poppins Medium" charset="0"/>
                </a:rPr>
              </a:br>
              <a:r>
                <a:rPr lang="en-US" altLang="x-none" sz="4000" b="1" dirty="0">
                  <a:solidFill>
                    <a:schemeClr val="tx1"/>
                  </a:solidFill>
                  <a:latin typeface="Roboto" panose="02000000000000000000" pitchFamily="2" charset="0"/>
                  <a:ea typeface="Roboto" panose="02000000000000000000" pitchFamily="2" charset="0"/>
                  <a:cs typeface="Montserrat Semi" charset="0"/>
                  <a:sym typeface="Poppins Medium" charset="0"/>
                </a:rPr>
                <a:t> </a:t>
              </a:r>
              <a:r>
                <a:rPr lang="en-US" altLang="x-none" sz="7000" b="1" dirty="0">
                  <a:solidFill>
                    <a:schemeClr val="tx1"/>
                  </a:solidFill>
                  <a:latin typeface="Roboto" panose="02000000000000000000" pitchFamily="2" charset="0"/>
                  <a:ea typeface="Roboto" panose="02000000000000000000" pitchFamily="2" charset="0"/>
                  <a:cs typeface="Montserrat Semi" charset="0"/>
                  <a:sym typeface="Poppins Medium" charset="0"/>
                </a:rPr>
                <a:t>$43,000</a:t>
              </a:r>
              <a:endParaRPr lang="x-none" altLang="x-none" sz="7000" b="1" dirty="0">
                <a:solidFill>
                  <a:schemeClr val="tx1"/>
                </a:solidFill>
                <a:latin typeface="Roboto Medium" panose="02000000000000000000" pitchFamily="2" charset="0"/>
                <a:ea typeface="Roboto Medium" panose="02000000000000000000" pitchFamily="2" charset="0"/>
                <a:cs typeface="Montserrat Semi" charset="0"/>
                <a:sym typeface="Poppins Medium" charset="0"/>
              </a:endParaRPr>
            </a:p>
          </p:txBody>
        </p:sp>
      </p:grpSp>
      <p:grpSp>
        <p:nvGrpSpPr>
          <p:cNvPr id="29" name="Группа 1">
            <a:extLst>
              <a:ext uri="{FF2B5EF4-FFF2-40B4-BE49-F238E27FC236}">
                <a16:creationId xmlns:a16="http://schemas.microsoft.com/office/drawing/2014/main" id="{87874730-08BD-6C46-AB1B-1F007D15498B}"/>
              </a:ext>
            </a:extLst>
          </p:cNvPr>
          <p:cNvGrpSpPr>
            <a:grpSpLocks/>
          </p:cNvGrpSpPr>
          <p:nvPr/>
        </p:nvGrpSpPr>
        <p:grpSpPr bwMode="auto">
          <a:xfrm>
            <a:off x="12768263" y="1697038"/>
            <a:ext cx="10233025" cy="806450"/>
            <a:chOff x="5695546" y="665312"/>
            <a:chExt cx="13721558" cy="1080120"/>
          </a:xfrm>
        </p:grpSpPr>
        <p:sp>
          <p:nvSpPr>
            <p:cNvPr id="31" name="Скругленный прямоугольник 2">
              <a:extLst>
                <a:ext uri="{FF2B5EF4-FFF2-40B4-BE49-F238E27FC236}">
                  <a16:creationId xmlns:a16="http://schemas.microsoft.com/office/drawing/2014/main" id="{38A69220-9CBF-E246-88EA-503631A10C00}"/>
                </a:ext>
              </a:extLst>
            </p:cNvPr>
            <p:cNvSpPr>
              <a:spLocks noChangeArrowheads="1"/>
            </p:cNvSpPr>
            <p:nvPr/>
          </p:nvSpPr>
          <p:spPr bwMode="auto">
            <a:xfrm>
              <a:off x="569554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dirty="0"/>
            </a:p>
          </p:txBody>
        </p:sp>
        <p:sp>
          <p:nvSpPr>
            <p:cNvPr id="32" name="Скругленный прямоугольник 3">
              <a:extLst>
                <a:ext uri="{FF2B5EF4-FFF2-40B4-BE49-F238E27FC236}">
                  <a16:creationId xmlns:a16="http://schemas.microsoft.com/office/drawing/2014/main" id="{1E33D747-B972-F249-A02C-41DA52122413}"/>
                </a:ext>
              </a:extLst>
            </p:cNvPr>
            <p:cNvSpPr>
              <a:spLocks noChangeArrowheads="1"/>
            </p:cNvSpPr>
            <p:nvPr/>
          </p:nvSpPr>
          <p:spPr bwMode="auto">
            <a:xfrm>
              <a:off x="7100150"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34" name="Скругленный прямоугольник 4">
              <a:extLst>
                <a:ext uri="{FF2B5EF4-FFF2-40B4-BE49-F238E27FC236}">
                  <a16:creationId xmlns:a16="http://schemas.microsoft.com/office/drawing/2014/main" id="{7F37A6A0-4B80-E342-8879-3406957FEE67}"/>
                </a:ext>
              </a:extLst>
            </p:cNvPr>
            <p:cNvSpPr>
              <a:spLocks noChangeArrowheads="1"/>
            </p:cNvSpPr>
            <p:nvPr/>
          </p:nvSpPr>
          <p:spPr bwMode="auto">
            <a:xfrm>
              <a:off x="850475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35" name="Скругленный прямоугольник 5">
              <a:extLst>
                <a:ext uri="{FF2B5EF4-FFF2-40B4-BE49-F238E27FC236}">
                  <a16:creationId xmlns:a16="http://schemas.microsoft.com/office/drawing/2014/main" id="{BA082653-60A4-1742-BF2D-117A01E463C1}"/>
                </a:ext>
              </a:extLst>
            </p:cNvPr>
            <p:cNvSpPr>
              <a:spLocks noChangeArrowheads="1"/>
            </p:cNvSpPr>
            <p:nvPr/>
          </p:nvSpPr>
          <p:spPr bwMode="auto">
            <a:xfrm>
              <a:off x="9909358"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37" name="Скругленный прямоугольник 6">
              <a:extLst>
                <a:ext uri="{FF2B5EF4-FFF2-40B4-BE49-F238E27FC236}">
                  <a16:creationId xmlns:a16="http://schemas.microsoft.com/office/drawing/2014/main" id="{818260B9-A8D3-824A-8850-B7D2DCA7F46C}"/>
                </a:ext>
              </a:extLst>
            </p:cNvPr>
            <p:cNvSpPr>
              <a:spLocks noChangeArrowheads="1"/>
            </p:cNvSpPr>
            <p:nvPr/>
          </p:nvSpPr>
          <p:spPr bwMode="auto">
            <a:xfrm>
              <a:off x="11313962" y="665312"/>
              <a:ext cx="1080120" cy="1080120"/>
            </a:xfrm>
            <a:prstGeom prst="roundRect">
              <a:avLst>
                <a:gd name="adj" fmla="val 6824"/>
              </a:avLst>
            </a:prstGeom>
            <a:solidFill>
              <a:srgbClr val="F05355"/>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40" name="Скругленный прямоугольник 7">
              <a:extLst>
                <a:ext uri="{FF2B5EF4-FFF2-40B4-BE49-F238E27FC236}">
                  <a16:creationId xmlns:a16="http://schemas.microsoft.com/office/drawing/2014/main" id="{EA6F263C-1145-9F4B-882C-39CA75DA43FC}"/>
                </a:ext>
              </a:extLst>
            </p:cNvPr>
            <p:cNvSpPr>
              <a:spLocks noChangeArrowheads="1"/>
            </p:cNvSpPr>
            <p:nvPr/>
          </p:nvSpPr>
          <p:spPr bwMode="auto">
            <a:xfrm>
              <a:off x="1271856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41" name="Скругленный прямоугольник 8">
              <a:extLst>
                <a:ext uri="{FF2B5EF4-FFF2-40B4-BE49-F238E27FC236}">
                  <a16:creationId xmlns:a16="http://schemas.microsoft.com/office/drawing/2014/main" id="{7F94403C-7202-7A45-8E5A-2855D61BFA22}"/>
                </a:ext>
              </a:extLst>
            </p:cNvPr>
            <p:cNvSpPr>
              <a:spLocks noChangeArrowheads="1"/>
            </p:cNvSpPr>
            <p:nvPr/>
          </p:nvSpPr>
          <p:spPr bwMode="auto">
            <a:xfrm>
              <a:off x="14123170"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43" name="Скругленный прямоугольник 9">
              <a:extLst>
                <a:ext uri="{FF2B5EF4-FFF2-40B4-BE49-F238E27FC236}">
                  <a16:creationId xmlns:a16="http://schemas.microsoft.com/office/drawing/2014/main" id="{24F20AC4-5913-E644-A64F-9E58FF4E765D}"/>
                </a:ext>
              </a:extLst>
            </p:cNvPr>
            <p:cNvSpPr>
              <a:spLocks noChangeArrowheads="1"/>
            </p:cNvSpPr>
            <p:nvPr/>
          </p:nvSpPr>
          <p:spPr bwMode="auto">
            <a:xfrm>
              <a:off x="1552777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44" name="Скругленный прямоугольник 10">
              <a:extLst>
                <a:ext uri="{FF2B5EF4-FFF2-40B4-BE49-F238E27FC236}">
                  <a16:creationId xmlns:a16="http://schemas.microsoft.com/office/drawing/2014/main" id="{B56B8793-4770-E943-8E12-E347FE038761}"/>
                </a:ext>
              </a:extLst>
            </p:cNvPr>
            <p:cNvSpPr>
              <a:spLocks noChangeArrowheads="1"/>
            </p:cNvSpPr>
            <p:nvPr/>
          </p:nvSpPr>
          <p:spPr bwMode="auto">
            <a:xfrm>
              <a:off x="16932378"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46" name="Скругленный прямоугольник 11">
              <a:extLst>
                <a:ext uri="{FF2B5EF4-FFF2-40B4-BE49-F238E27FC236}">
                  <a16:creationId xmlns:a16="http://schemas.microsoft.com/office/drawing/2014/main" id="{6E06ECC3-02D9-4C47-B278-923209750F80}"/>
                </a:ext>
              </a:extLst>
            </p:cNvPr>
            <p:cNvSpPr>
              <a:spLocks noChangeArrowheads="1"/>
            </p:cNvSpPr>
            <p:nvPr/>
          </p:nvSpPr>
          <p:spPr bwMode="auto">
            <a:xfrm>
              <a:off x="18336984"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grpSp>
    </p:spTree>
    <p:extLst>
      <p:ext uri="{BB962C8B-B14F-4D97-AF65-F5344CB8AC3E}">
        <p14:creationId xmlns:p14="http://schemas.microsoft.com/office/powerpoint/2010/main" val="404118766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a:extLst>
              <a:ext uri="{FF2B5EF4-FFF2-40B4-BE49-F238E27FC236}">
                <a16:creationId xmlns:a16="http://schemas.microsoft.com/office/drawing/2014/main" id="{A5227261-2D03-4A45-A1B0-10F15E58F7BF}"/>
              </a:ext>
            </a:extLst>
          </p:cNvPr>
          <p:cNvSpPr txBox="1">
            <a:spLocks/>
          </p:cNvSpPr>
          <p:nvPr/>
        </p:nvSpPr>
        <p:spPr bwMode="auto">
          <a:xfrm>
            <a:off x="22545675" y="124920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6AB29CE6-BBEA-C54D-872A-6D4D65BEB822}"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33</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
        <p:nvSpPr>
          <p:cNvPr id="8" name="Text Box 3">
            <a:extLst>
              <a:ext uri="{FF2B5EF4-FFF2-40B4-BE49-F238E27FC236}">
                <a16:creationId xmlns:a16="http://schemas.microsoft.com/office/drawing/2014/main" id="{007D5A8D-239E-8243-A9E6-7121CB72F793}"/>
              </a:ext>
            </a:extLst>
          </p:cNvPr>
          <p:cNvSpPr txBox="1">
            <a:spLocks/>
          </p:cNvSpPr>
          <p:nvPr/>
        </p:nvSpPr>
        <p:spPr bwMode="auto">
          <a:xfrm>
            <a:off x="2398713" y="2393355"/>
            <a:ext cx="19510564"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8400" dirty="0">
                <a:solidFill>
                  <a:schemeClr val="bg1"/>
                </a:solidFill>
                <a:latin typeface="Freeland ☞" pitchFamily="2" charset="77"/>
                <a:ea typeface="Roboto" panose="02000000000000000000" pitchFamily="2" charset="0"/>
                <a:cs typeface="Montserrat Semi" charset="0"/>
                <a:sym typeface="Poppins Medium" charset="0"/>
              </a:rPr>
              <a:t>Mask Distributions  </a:t>
            </a:r>
            <a:r>
              <a:rPr lang="en-US" altLang="x-none" sz="8400" dirty="0">
                <a:solidFill>
                  <a:schemeClr val="bg1"/>
                </a:solidFill>
                <a:latin typeface="Roboto" panose="02000000000000000000" pitchFamily="2" charset="0"/>
                <a:ea typeface="Roboto" panose="02000000000000000000" pitchFamily="2" charset="0"/>
                <a:cs typeface="Montserrat Semi" charset="0"/>
                <a:sym typeface="Poppins Medium" charset="0"/>
              </a:rPr>
              <a:t>	</a:t>
            </a:r>
            <a:endParaRPr lang="x-none" altLang="x-none" sz="8400" dirty="0">
              <a:solidFill>
                <a:schemeClr val="bg1"/>
              </a:solidFill>
              <a:latin typeface="Roboto" panose="02000000000000000000" pitchFamily="2" charset="0"/>
              <a:ea typeface="Roboto" panose="02000000000000000000" pitchFamily="2" charset="0"/>
              <a:cs typeface="Montserrat Semi" charset="0"/>
              <a:sym typeface="Poppins Medium" charset="0"/>
            </a:endParaRPr>
          </a:p>
        </p:txBody>
      </p:sp>
      <p:sp>
        <p:nvSpPr>
          <p:cNvPr id="7" name="Text Box 2">
            <a:extLst>
              <a:ext uri="{FF2B5EF4-FFF2-40B4-BE49-F238E27FC236}">
                <a16:creationId xmlns:a16="http://schemas.microsoft.com/office/drawing/2014/main" id="{16915B3A-F0DC-504A-946E-346CB2B559F1}"/>
              </a:ext>
            </a:extLst>
          </p:cNvPr>
          <p:cNvSpPr txBox="1">
            <a:spLocks/>
          </p:cNvSpPr>
          <p:nvPr/>
        </p:nvSpPr>
        <p:spPr bwMode="auto">
          <a:xfrm>
            <a:off x="2400300" y="1601788"/>
            <a:ext cx="5592763" cy="56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spAutoFit/>
          </a:bodyPr>
          <a:lstStyle/>
          <a:p>
            <a:pPr eaLnBrk="1">
              <a:defRPr/>
            </a:pPr>
            <a:r>
              <a:rPr lang="en-US"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rPr>
              <a:t>COVID-19 RESPONSE</a:t>
            </a:r>
            <a:endParaRPr lang="x-none"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endParaRPr>
          </a:p>
        </p:txBody>
      </p:sp>
      <p:grpSp>
        <p:nvGrpSpPr>
          <p:cNvPr id="30725" name="Группа 27">
            <a:extLst>
              <a:ext uri="{FF2B5EF4-FFF2-40B4-BE49-F238E27FC236}">
                <a16:creationId xmlns:a16="http://schemas.microsoft.com/office/drawing/2014/main" id="{F765DECD-9326-384F-91D6-E1FD6F95266A}"/>
              </a:ext>
            </a:extLst>
          </p:cNvPr>
          <p:cNvGrpSpPr>
            <a:grpSpLocks/>
          </p:cNvGrpSpPr>
          <p:nvPr/>
        </p:nvGrpSpPr>
        <p:grpSpPr bwMode="auto">
          <a:xfrm>
            <a:off x="6646102" y="4337720"/>
            <a:ext cx="4613275" cy="6623050"/>
            <a:chOff x="2465187" y="4554538"/>
            <a:chExt cx="4613275" cy="6624000"/>
          </a:xfrm>
        </p:grpSpPr>
        <p:sp>
          <p:nvSpPr>
            <p:cNvPr id="30738" name="Скругленный прямоугольник 28">
              <a:extLst>
                <a:ext uri="{FF2B5EF4-FFF2-40B4-BE49-F238E27FC236}">
                  <a16:creationId xmlns:a16="http://schemas.microsoft.com/office/drawing/2014/main" id="{D1E8DB8F-17D9-B749-BEBB-0C98845E466F}"/>
                </a:ext>
              </a:extLst>
            </p:cNvPr>
            <p:cNvSpPr>
              <a:spLocks noChangeArrowheads="1"/>
            </p:cNvSpPr>
            <p:nvPr/>
          </p:nvSpPr>
          <p:spPr bwMode="auto">
            <a:xfrm>
              <a:off x="2466024" y="4554538"/>
              <a:ext cx="4611600" cy="6624000"/>
            </a:xfrm>
            <a:prstGeom prst="roundRect">
              <a:avLst>
                <a:gd name="adj" fmla="val 3056"/>
              </a:avLst>
            </a:prstGeom>
            <a:solidFill>
              <a:schemeClr val="tx2">
                <a:alpha val="47842"/>
              </a:schemeClr>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30" name="Text Box 3">
              <a:extLst>
                <a:ext uri="{FF2B5EF4-FFF2-40B4-BE49-F238E27FC236}">
                  <a16:creationId xmlns:a16="http://schemas.microsoft.com/office/drawing/2014/main" id="{F7C594DE-F21E-E84A-A21D-3D67C12423AD}"/>
                </a:ext>
              </a:extLst>
            </p:cNvPr>
            <p:cNvSpPr txBox="1">
              <a:spLocks/>
            </p:cNvSpPr>
            <p:nvPr/>
          </p:nvSpPr>
          <p:spPr bwMode="auto">
            <a:xfrm>
              <a:off x="2465187" y="7655371"/>
              <a:ext cx="4613275" cy="5430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MASKS DISTRIBUTED</a:t>
              </a:r>
            </a:p>
          </p:txBody>
        </p:sp>
        <p:sp>
          <p:nvSpPr>
            <p:cNvPr id="30740" name="Rectangle 1">
              <a:extLst>
                <a:ext uri="{FF2B5EF4-FFF2-40B4-BE49-F238E27FC236}">
                  <a16:creationId xmlns:a16="http://schemas.microsoft.com/office/drawing/2014/main" id="{B5FFE9A4-CD7E-1043-8736-AF2895A23E22}"/>
                </a:ext>
              </a:extLst>
            </p:cNvPr>
            <p:cNvSpPr>
              <a:spLocks noChangeArrowheads="1"/>
            </p:cNvSpPr>
            <p:nvPr/>
          </p:nvSpPr>
          <p:spPr bwMode="auto">
            <a:xfrm>
              <a:off x="2809633" y="8432580"/>
              <a:ext cx="3924383" cy="199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80000"/>
                </a:lnSpc>
              </a:pPr>
              <a:r>
                <a:rPr lang="en-US" altLang="en-US" sz="2400" dirty="0">
                  <a:solidFill>
                    <a:schemeClr val="bg2"/>
                  </a:solidFill>
                  <a:latin typeface="Roboto" panose="02000000000000000000" pitchFamily="2" charset="0"/>
                  <a:ea typeface="Roboto" panose="02000000000000000000" pitchFamily="2" charset="0"/>
                  <a:cs typeface="Open Sans" panose="020B0606030504020204" pitchFamily="34" charset="0"/>
                </a:rPr>
                <a:t>By United Way to Broome County residents and local organizations</a:t>
              </a:r>
            </a:p>
          </p:txBody>
        </p:sp>
        <p:sp>
          <p:nvSpPr>
            <p:cNvPr id="30741" name="Прямоугольник 31">
              <a:extLst>
                <a:ext uri="{FF2B5EF4-FFF2-40B4-BE49-F238E27FC236}">
                  <a16:creationId xmlns:a16="http://schemas.microsoft.com/office/drawing/2014/main" id="{3BBFD658-716F-0F46-8996-4572E8B8EBE4}"/>
                </a:ext>
              </a:extLst>
            </p:cNvPr>
            <p:cNvSpPr>
              <a:spLocks noChangeArrowheads="1"/>
            </p:cNvSpPr>
            <p:nvPr/>
          </p:nvSpPr>
          <p:spPr bwMode="auto">
            <a:xfrm>
              <a:off x="2466024" y="4985792"/>
              <a:ext cx="4611600" cy="2016000"/>
            </a:xfrm>
            <a:prstGeom prst="rect">
              <a:avLst/>
            </a:prstGeom>
            <a:solidFill>
              <a:srgbClr val="539ED0"/>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33" name="Text Box 3">
              <a:extLst>
                <a:ext uri="{FF2B5EF4-FFF2-40B4-BE49-F238E27FC236}">
                  <a16:creationId xmlns:a16="http://schemas.microsoft.com/office/drawing/2014/main" id="{D539EE4C-4926-A54A-AB7F-E94071536D79}"/>
                </a:ext>
              </a:extLst>
            </p:cNvPr>
            <p:cNvSpPr txBox="1">
              <a:spLocks/>
            </p:cNvSpPr>
            <p:nvPr/>
          </p:nvSpPr>
          <p:spPr bwMode="auto">
            <a:xfrm>
              <a:off x="2499317" y="4785531"/>
              <a:ext cx="4545013" cy="12082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4400" b="1" dirty="0">
                  <a:solidFill>
                    <a:schemeClr val="tx1"/>
                  </a:solidFill>
                  <a:latin typeface="Roboto" panose="02000000000000000000" pitchFamily="2" charset="0"/>
                  <a:ea typeface="Roboto" panose="02000000000000000000" pitchFamily="2" charset="0"/>
                  <a:cs typeface="Montserrat Semi" charset="0"/>
                  <a:sym typeface="Poppins Medium" charset="0"/>
                </a:rPr>
                <a:t>OVER</a:t>
              </a:r>
              <a:r>
                <a:rPr lang="en-US" altLang="x-none" sz="7000" b="1" dirty="0">
                  <a:solidFill>
                    <a:schemeClr val="tx1"/>
                  </a:solidFill>
                  <a:latin typeface="Roboto" panose="02000000000000000000" pitchFamily="2" charset="0"/>
                  <a:ea typeface="Roboto" panose="02000000000000000000" pitchFamily="2" charset="0"/>
                  <a:cs typeface="Montserrat Semi" charset="0"/>
                  <a:sym typeface="Poppins Medium" charset="0"/>
                </a:rPr>
                <a:t> </a:t>
              </a:r>
              <a:br>
                <a:rPr lang="en-US" altLang="x-none" sz="7000" b="1" dirty="0">
                  <a:solidFill>
                    <a:schemeClr val="tx1"/>
                  </a:solidFill>
                  <a:latin typeface="Roboto" panose="02000000000000000000" pitchFamily="2" charset="0"/>
                  <a:ea typeface="Roboto" panose="02000000000000000000" pitchFamily="2" charset="0"/>
                  <a:cs typeface="Montserrat Semi" charset="0"/>
                  <a:sym typeface="Poppins Medium" charset="0"/>
                </a:rPr>
              </a:br>
              <a:r>
                <a:rPr lang="en-US" altLang="x-none" sz="7000" b="1" dirty="0">
                  <a:solidFill>
                    <a:schemeClr val="tx1"/>
                  </a:solidFill>
                  <a:latin typeface="Roboto" panose="02000000000000000000" pitchFamily="2" charset="0"/>
                  <a:ea typeface="Roboto" panose="02000000000000000000" pitchFamily="2" charset="0"/>
                  <a:cs typeface="Montserrat Semi" charset="0"/>
                  <a:sym typeface="Poppins Medium" charset="0"/>
                </a:rPr>
                <a:t>7,000</a:t>
              </a:r>
              <a:endParaRPr lang="x-none" altLang="x-none" sz="7000" b="1" dirty="0">
                <a:solidFill>
                  <a:schemeClr val="tx1"/>
                </a:solidFill>
                <a:latin typeface="Roboto Medium" panose="02000000000000000000" pitchFamily="2" charset="0"/>
                <a:ea typeface="Roboto Medium" panose="02000000000000000000" pitchFamily="2" charset="0"/>
                <a:cs typeface="Montserrat Semi" charset="0"/>
                <a:sym typeface="Poppins Medium" charset="0"/>
              </a:endParaRPr>
            </a:p>
          </p:txBody>
        </p:sp>
      </p:grpSp>
      <p:grpSp>
        <p:nvGrpSpPr>
          <p:cNvPr id="30726" name="Группа 33">
            <a:extLst>
              <a:ext uri="{FF2B5EF4-FFF2-40B4-BE49-F238E27FC236}">
                <a16:creationId xmlns:a16="http://schemas.microsoft.com/office/drawing/2014/main" id="{5F9DE7A9-0ABA-554F-BBC1-C1AC542A7D80}"/>
              </a:ext>
            </a:extLst>
          </p:cNvPr>
          <p:cNvGrpSpPr>
            <a:grpSpLocks/>
          </p:cNvGrpSpPr>
          <p:nvPr/>
        </p:nvGrpSpPr>
        <p:grpSpPr bwMode="auto">
          <a:xfrm>
            <a:off x="1677996" y="4337720"/>
            <a:ext cx="4641055" cy="6623050"/>
            <a:chOff x="2465187" y="4554538"/>
            <a:chExt cx="4641055" cy="6624000"/>
          </a:xfrm>
        </p:grpSpPr>
        <p:sp>
          <p:nvSpPr>
            <p:cNvPr id="30733" name="Скругленный прямоугольник 34">
              <a:extLst>
                <a:ext uri="{FF2B5EF4-FFF2-40B4-BE49-F238E27FC236}">
                  <a16:creationId xmlns:a16="http://schemas.microsoft.com/office/drawing/2014/main" id="{ABF58368-A323-564E-B12B-A2197A6D85A6}"/>
                </a:ext>
              </a:extLst>
            </p:cNvPr>
            <p:cNvSpPr>
              <a:spLocks noChangeArrowheads="1"/>
            </p:cNvSpPr>
            <p:nvPr/>
          </p:nvSpPr>
          <p:spPr bwMode="auto">
            <a:xfrm>
              <a:off x="2466024" y="4554538"/>
              <a:ext cx="4611600" cy="6624000"/>
            </a:xfrm>
            <a:prstGeom prst="roundRect">
              <a:avLst>
                <a:gd name="adj" fmla="val 3056"/>
              </a:avLst>
            </a:prstGeom>
            <a:solidFill>
              <a:schemeClr val="tx2">
                <a:alpha val="47842"/>
              </a:schemeClr>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36" name="Text Box 3">
              <a:extLst>
                <a:ext uri="{FF2B5EF4-FFF2-40B4-BE49-F238E27FC236}">
                  <a16:creationId xmlns:a16="http://schemas.microsoft.com/office/drawing/2014/main" id="{E75486A1-D041-EB46-A657-CD9DA499A344}"/>
                </a:ext>
              </a:extLst>
            </p:cNvPr>
            <p:cNvSpPr txBox="1">
              <a:spLocks/>
            </p:cNvSpPr>
            <p:nvPr/>
          </p:nvSpPr>
          <p:spPr bwMode="auto">
            <a:xfrm>
              <a:off x="2465187" y="7655371"/>
              <a:ext cx="4613275" cy="5430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MASKS DONATED</a:t>
              </a:r>
            </a:p>
          </p:txBody>
        </p:sp>
        <p:sp>
          <p:nvSpPr>
            <p:cNvPr id="30735" name="Rectangle 1">
              <a:extLst>
                <a:ext uri="{FF2B5EF4-FFF2-40B4-BE49-F238E27FC236}">
                  <a16:creationId xmlns:a16="http://schemas.microsoft.com/office/drawing/2014/main" id="{56D1F9E2-56B4-9D42-B34A-33D4F508F674}"/>
                </a:ext>
              </a:extLst>
            </p:cNvPr>
            <p:cNvSpPr>
              <a:spLocks noChangeArrowheads="1"/>
            </p:cNvSpPr>
            <p:nvPr/>
          </p:nvSpPr>
          <p:spPr bwMode="auto">
            <a:xfrm>
              <a:off x="2809633" y="8432580"/>
              <a:ext cx="3924383" cy="199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80000"/>
                </a:lnSpc>
              </a:pPr>
              <a:r>
                <a:rPr lang="en-US" altLang="en-US" sz="2400" dirty="0">
                  <a:solidFill>
                    <a:schemeClr val="bg2"/>
                  </a:solidFill>
                  <a:latin typeface="Roboto" panose="02000000000000000000" pitchFamily="2" charset="0"/>
                  <a:ea typeface="Roboto" panose="02000000000000000000" pitchFamily="2" charset="0"/>
                  <a:cs typeface="Open Sans" panose="020B0606030504020204" pitchFamily="34" charset="0"/>
                </a:rPr>
                <a:t>To United Way by Broome County residents, many of which were handmade</a:t>
              </a:r>
            </a:p>
          </p:txBody>
        </p:sp>
        <p:sp>
          <p:nvSpPr>
            <p:cNvPr id="38" name="Прямоугольник 37">
              <a:extLst>
                <a:ext uri="{FF2B5EF4-FFF2-40B4-BE49-F238E27FC236}">
                  <a16:creationId xmlns:a16="http://schemas.microsoft.com/office/drawing/2014/main" id="{16B2B91D-E5B6-7742-9ED2-2314DD4317FA}"/>
                </a:ext>
              </a:extLst>
            </p:cNvPr>
            <p:cNvSpPr/>
            <p:nvPr/>
          </p:nvSpPr>
          <p:spPr bwMode="auto">
            <a:xfrm>
              <a:off x="2466774" y="4986400"/>
              <a:ext cx="4610100" cy="2014827"/>
            </a:xfrm>
            <a:prstGeom prst="rect">
              <a:avLst/>
            </a:prstGeom>
            <a:solidFill>
              <a:srgbClr val="F05355"/>
            </a:solidFill>
            <a:ln w="12700" cap="flat" cmpd="sng" algn="ctr">
              <a:noFill/>
              <a:prstDash val="solid"/>
              <a:miter lim="400000"/>
              <a:headEnd type="none" w="med" len="med"/>
              <a:tailEnd type="none" w="med" len="med"/>
            </a:ln>
            <a:effectLst/>
          </p:spPr>
          <p:txBody>
            <a:bodyPr lIns="38100" tIns="38100" rIns="38100" bIns="38100" anchor="ctr">
              <a:spAutoFit/>
            </a:bodyPr>
            <a:lstStyle/>
            <a:p>
              <a:pPr eaLnBrk="1">
                <a:defRPr/>
              </a:pPr>
              <a:endParaRPr lang="ru-RU" dirty="0">
                <a:latin typeface="Poppins" charset="0"/>
                <a:ea typeface="Poppins" charset="0"/>
                <a:cs typeface="Poppins" charset="0"/>
                <a:sym typeface="Poppins" charset="0"/>
              </a:endParaRPr>
            </a:p>
          </p:txBody>
        </p:sp>
        <p:sp>
          <p:nvSpPr>
            <p:cNvPr id="39" name="Text Box 3">
              <a:extLst>
                <a:ext uri="{FF2B5EF4-FFF2-40B4-BE49-F238E27FC236}">
                  <a16:creationId xmlns:a16="http://schemas.microsoft.com/office/drawing/2014/main" id="{EB863E07-5F38-7B43-9CBD-A688073C3485}"/>
                </a:ext>
              </a:extLst>
            </p:cNvPr>
            <p:cNvSpPr txBox="1">
              <a:spLocks/>
            </p:cNvSpPr>
            <p:nvPr/>
          </p:nvSpPr>
          <p:spPr bwMode="auto">
            <a:xfrm>
              <a:off x="2561229" y="4785531"/>
              <a:ext cx="4545013" cy="12082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4400" b="1" dirty="0">
                  <a:solidFill>
                    <a:schemeClr val="tx1"/>
                  </a:solidFill>
                  <a:latin typeface="Roboto" panose="02000000000000000000" pitchFamily="2" charset="0"/>
                  <a:ea typeface="Roboto" panose="02000000000000000000" pitchFamily="2" charset="0"/>
                  <a:cs typeface="Montserrat Semi" charset="0"/>
                  <a:sym typeface="Poppins Medium" charset="0"/>
                </a:rPr>
                <a:t>OVER</a:t>
              </a:r>
              <a:r>
                <a:rPr lang="en-US" altLang="x-none" sz="7000" b="1" dirty="0">
                  <a:solidFill>
                    <a:schemeClr val="tx1"/>
                  </a:solidFill>
                  <a:latin typeface="Roboto" panose="02000000000000000000" pitchFamily="2" charset="0"/>
                  <a:ea typeface="Roboto" panose="02000000000000000000" pitchFamily="2" charset="0"/>
                  <a:cs typeface="Montserrat Semi" charset="0"/>
                  <a:sym typeface="Poppins Medium" charset="0"/>
                </a:rPr>
                <a:t> </a:t>
              </a:r>
              <a:br>
                <a:rPr lang="en-US" altLang="x-none" sz="7000" b="1" dirty="0">
                  <a:solidFill>
                    <a:schemeClr val="tx1"/>
                  </a:solidFill>
                  <a:latin typeface="Roboto" panose="02000000000000000000" pitchFamily="2" charset="0"/>
                  <a:ea typeface="Roboto" panose="02000000000000000000" pitchFamily="2" charset="0"/>
                  <a:cs typeface="Montserrat Semi" charset="0"/>
                  <a:sym typeface="Poppins Medium" charset="0"/>
                </a:rPr>
              </a:br>
              <a:r>
                <a:rPr lang="en-US" altLang="x-none" sz="7000" b="1" dirty="0">
                  <a:solidFill>
                    <a:schemeClr val="tx1"/>
                  </a:solidFill>
                  <a:latin typeface="Roboto" panose="02000000000000000000" pitchFamily="2" charset="0"/>
                  <a:ea typeface="Roboto" panose="02000000000000000000" pitchFamily="2" charset="0"/>
                  <a:cs typeface="Montserrat Semi" charset="0"/>
                  <a:sym typeface="Poppins Medium" charset="0"/>
                </a:rPr>
                <a:t>5,000</a:t>
              </a:r>
              <a:endParaRPr lang="x-none" altLang="x-none" sz="7000" b="1" dirty="0">
                <a:solidFill>
                  <a:schemeClr val="tx1"/>
                </a:solidFill>
                <a:latin typeface="Roboto Medium" panose="02000000000000000000" pitchFamily="2" charset="0"/>
                <a:ea typeface="Roboto Medium" panose="02000000000000000000" pitchFamily="2" charset="0"/>
                <a:cs typeface="Montserrat Semi" charset="0"/>
                <a:sym typeface="Poppins Medium" charset="0"/>
              </a:endParaRPr>
            </a:p>
          </p:txBody>
        </p:sp>
      </p:grpSp>
      <p:grpSp>
        <p:nvGrpSpPr>
          <p:cNvPr id="17" name="Группа 27">
            <a:extLst>
              <a:ext uri="{FF2B5EF4-FFF2-40B4-BE49-F238E27FC236}">
                <a16:creationId xmlns:a16="http://schemas.microsoft.com/office/drawing/2014/main" id="{F765DECD-9326-384F-91D6-E1FD6F95266A}"/>
              </a:ext>
            </a:extLst>
          </p:cNvPr>
          <p:cNvGrpSpPr>
            <a:grpSpLocks/>
          </p:cNvGrpSpPr>
          <p:nvPr/>
        </p:nvGrpSpPr>
        <p:grpSpPr bwMode="auto">
          <a:xfrm>
            <a:off x="18091893" y="4337720"/>
            <a:ext cx="4613275" cy="6623050"/>
            <a:chOff x="2465187" y="4554538"/>
            <a:chExt cx="4613275" cy="6624000"/>
          </a:xfrm>
        </p:grpSpPr>
        <p:sp>
          <p:nvSpPr>
            <p:cNvPr id="18" name="Скругленный прямоугольник 28">
              <a:extLst>
                <a:ext uri="{FF2B5EF4-FFF2-40B4-BE49-F238E27FC236}">
                  <a16:creationId xmlns:a16="http://schemas.microsoft.com/office/drawing/2014/main" id="{D1E8DB8F-17D9-B749-BEBB-0C98845E466F}"/>
                </a:ext>
              </a:extLst>
            </p:cNvPr>
            <p:cNvSpPr>
              <a:spLocks noChangeArrowheads="1"/>
            </p:cNvSpPr>
            <p:nvPr/>
          </p:nvSpPr>
          <p:spPr bwMode="auto">
            <a:xfrm>
              <a:off x="2466024" y="4554538"/>
              <a:ext cx="4611600" cy="6624000"/>
            </a:xfrm>
            <a:prstGeom prst="roundRect">
              <a:avLst>
                <a:gd name="adj" fmla="val 3056"/>
              </a:avLst>
            </a:prstGeom>
            <a:solidFill>
              <a:schemeClr val="tx2">
                <a:alpha val="47842"/>
              </a:schemeClr>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9" name="Text Box 3">
              <a:extLst>
                <a:ext uri="{FF2B5EF4-FFF2-40B4-BE49-F238E27FC236}">
                  <a16:creationId xmlns:a16="http://schemas.microsoft.com/office/drawing/2014/main" id="{F7C594DE-F21E-E84A-A21D-3D67C12423AD}"/>
                </a:ext>
              </a:extLst>
            </p:cNvPr>
            <p:cNvSpPr txBox="1">
              <a:spLocks/>
            </p:cNvSpPr>
            <p:nvPr/>
          </p:nvSpPr>
          <p:spPr bwMode="auto">
            <a:xfrm>
              <a:off x="2465187" y="7655371"/>
              <a:ext cx="4613275" cy="5430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INCREASE IN CALL VOLUME</a:t>
              </a:r>
            </a:p>
          </p:txBody>
        </p:sp>
        <p:sp>
          <p:nvSpPr>
            <p:cNvPr id="20" name="Rectangle 1">
              <a:extLst>
                <a:ext uri="{FF2B5EF4-FFF2-40B4-BE49-F238E27FC236}">
                  <a16:creationId xmlns:a16="http://schemas.microsoft.com/office/drawing/2014/main" id="{B5FFE9A4-CD7E-1043-8736-AF2895A23E22}"/>
                </a:ext>
              </a:extLst>
            </p:cNvPr>
            <p:cNvSpPr>
              <a:spLocks noChangeArrowheads="1"/>
            </p:cNvSpPr>
            <p:nvPr/>
          </p:nvSpPr>
          <p:spPr bwMode="auto">
            <a:xfrm>
              <a:off x="2809633" y="8661090"/>
              <a:ext cx="3924383" cy="208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80000"/>
                </a:lnSpc>
              </a:pPr>
              <a:r>
                <a:rPr lang="en-US" altLang="en-US" sz="2400" dirty="0">
                  <a:solidFill>
                    <a:schemeClr val="bg2"/>
                  </a:solidFill>
                  <a:latin typeface="Roboto" panose="02000000000000000000" pitchFamily="2" charset="0"/>
                  <a:ea typeface="Roboto" panose="02000000000000000000" pitchFamily="2" charset="0"/>
                  <a:cs typeface="Open Sans" panose="020B0606030504020204" pitchFamily="34" charset="0"/>
                </a:rPr>
                <a:t>Between March 15 to March 30, 2020, and the same period in 2019</a:t>
              </a:r>
            </a:p>
          </p:txBody>
        </p:sp>
        <p:sp>
          <p:nvSpPr>
            <p:cNvPr id="21" name="Прямоугольник 31">
              <a:extLst>
                <a:ext uri="{FF2B5EF4-FFF2-40B4-BE49-F238E27FC236}">
                  <a16:creationId xmlns:a16="http://schemas.microsoft.com/office/drawing/2014/main" id="{3BBFD658-716F-0F46-8996-4572E8B8EBE4}"/>
                </a:ext>
              </a:extLst>
            </p:cNvPr>
            <p:cNvSpPr>
              <a:spLocks noChangeArrowheads="1"/>
            </p:cNvSpPr>
            <p:nvPr/>
          </p:nvSpPr>
          <p:spPr bwMode="auto">
            <a:xfrm>
              <a:off x="2466024" y="4985792"/>
              <a:ext cx="4611600" cy="2016000"/>
            </a:xfrm>
            <a:prstGeom prst="rect">
              <a:avLst/>
            </a:prstGeom>
            <a:solidFill>
              <a:srgbClr val="FCB343"/>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22" name="Text Box 3">
              <a:extLst>
                <a:ext uri="{FF2B5EF4-FFF2-40B4-BE49-F238E27FC236}">
                  <a16:creationId xmlns:a16="http://schemas.microsoft.com/office/drawing/2014/main" id="{D539EE4C-4926-A54A-AB7F-E94071536D79}"/>
                </a:ext>
              </a:extLst>
            </p:cNvPr>
            <p:cNvSpPr txBox="1">
              <a:spLocks/>
            </p:cNvSpPr>
            <p:nvPr/>
          </p:nvSpPr>
          <p:spPr bwMode="auto">
            <a:xfrm>
              <a:off x="2473124" y="5441954"/>
              <a:ext cx="4545013" cy="12082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7000" b="1" dirty="0">
                  <a:solidFill>
                    <a:schemeClr val="tx1"/>
                  </a:solidFill>
                  <a:latin typeface="Roboto" panose="02000000000000000000" pitchFamily="2" charset="0"/>
                  <a:ea typeface="Roboto" panose="02000000000000000000" pitchFamily="2" charset="0"/>
                  <a:cs typeface="Montserrat Semi" charset="0"/>
                  <a:sym typeface="Poppins Medium" charset="0"/>
                </a:rPr>
                <a:t>97%</a:t>
              </a:r>
              <a:endParaRPr lang="x-none" altLang="x-none" sz="7000" b="1" dirty="0">
                <a:solidFill>
                  <a:schemeClr val="tx1"/>
                </a:solidFill>
                <a:latin typeface="Roboto Medium" panose="02000000000000000000" pitchFamily="2" charset="0"/>
                <a:ea typeface="Roboto Medium" panose="02000000000000000000" pitchFamily="2" charset="0"/>
                <a:cs typeface="Montserrat Semi" charset="0"/>
                <a:sym typeface="Poppins Medium" charset="0"/>
              </a:endParaRPr>
            </a:p>
          </p:txBody>
        </p:sp>
      </p:grpSp>
      <p:grpSp>
        <p:nvGrpSpPr>
          <p:cNvPr id="23" name="Группа 33">
            <a:extLst>
              <a:ext uri="{FF2B5EF4-FFF2-40B4-BE49-F238E27FC236}">
                <a16:creationId xmlns:a16="http://schemas.microsoft.com/office/drawing/2014/main" id="{5F9DE7A9-0ABA-554F-BBC1-C1AC542A7D80}"/>
              </a:ext>
            </a:extLst>
          </p:cNvPr>
          <p:cNvGrpSpPr>
            <a:grpSpLocks/>
          </p:cNvGrpSpPr>
          <p:nvPr/>
        </p:nvGrpSpPr>
        <p:grpSpPr bwMode="auto">
          <a:xfrm>
            <a:off x="13123787" y="4337720"/>
            <a:ext cx="4613275" cy="6623050"/>
            <a:chOff x="2465187" y="4554538"/>
            <a:chExt cx="4613275" cy="6624000"/>
          </a:xfrm>
        </p:grpSpPr>
        <p:sp>
          <p:nvSpPr>
            <p:cNvPr id="24" name="Скругленный прямоугольник 34">
              <a:extLst>
                <a:ext uri="{FF2B5EF4-FFF2-40B4-BE49-F238E27FC236}">
                  <a16:creationId xmlns:a16="http://schemas.microsoft.com/office/drawing/2014/main" id="{ABF58368-A323-564E-B12B-A2197A6D85A6}"/>
                </a:ext>
              </a:extLst>
            </p:cNvPr>
            <p:cNvSpPr>
              <a:spLocks noChangeArrowheads="1"/>
            </p:cNvSpPr>
            <p:nvPr/>
          </p:nvSpPr>
          <p:spPr bwMode="auto">
            <a:xfrm>
              <a:off x="2466024" y="4554538"/>
              <a:ext cx="4611600" cy="6624000"/>
            </a:xfrm>
            <a:prstGeom prst="roundRect">
              <a:avLst>
                <a:gd name="adj" fmla="val 3056"/>
              </a:avLst>
            </a:prstGeom>
            <a:solidFill>
              <a:schemeClr val="tx2">
                <a:alpha val="47842"/>
              </a:schemeClr>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25" name="Text Box 3">
              <a:extLst>
                <a:ext uri="{FF2B5EF4-FFF2-40B4-BE49-F238E27FC236}">
                  <a16:creationId xmlns:a16="http://schemas.microsoft.com/office/drawing/2014/main" id="{E75486A1-D041-EB46-A657-CD9DA499A344}"/>
                </a:ext>
              </a:extLst>
            </p:cNvPr>
            <p:cNvSpPr txBox="1">
              <a:spLocks/>
            </p:cNvSpPr>
            <p:nvPr/>
          </p:nvSpPr>
          <p:spPr bwMode="auto">
            <a:xfrm>
              <a:off x="2465187" y="7655371"/>
              <a:ext cx="4613275" cy="5430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REQUESTS</a:t>
              </a:r>
            </a:p>
          </p:txBody>
        </p:sp>
        <p:sp>
          <p:nvSpPr>
            <p:cNvPr id="26" name="Rectangle 1">
              <a:extLst>
                <a:ext uri="{FF2B5EF4-FFF2-40B4-BE49-F238E27FC236}">
                  <a16:creationId xmlns:a16="http://schemas.microsoft.com/office/drawing/2014/main" id="{56D1F9E2-56B4-9D42-B34A-33D4F508F674}"/>
                </a:ext>
              </a:extLst>
            </p:cNvPr>
            <p:cNvSpPr>
              <a:spLocks noChangeArrowheads="1"/>
            </p:cNvSpPr>
            <p:nvPr/>
          </p:nvSpPr>
          <p:spPr bwMode="auto">
            <a:xfrm>
              <a:off x="2809633" y="8432580"/>
              <a:ext cx="3924383" cy="199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80000"/>
                </a:lnSpc>
              </a:pPr>
              <a:r>
                <a:rPr lang="en-US" altLang="en-US" sz="2400" dirty="0">
                  <a:solidFill>
                    <a:schemeClr val="bg2"/>
                  </a:solidFill>
                  <a:latin typeface="Roboto" panose="02000000000000000000" pitchFamily="2" charset="0"/>
                  <a:ea typeface="Roboto" panose="02000000000000000000" pitchFamily="2" charset="0"/>
                  <a:cs typeface="Open Sans" panose="020B0606030504020204" pitchFamily="34" charset="0"/>
                </a:rPr>
                <a:t>Directly related to COVID-19 answers by Community Resource Specialists</a:t>
              </a:r>
            </a:p>
          </p:txBody>
        </p:sp>
        <p:sp>
          <p:nvSpPr>
            <p:cNvPr id="27" name="Прямоугольник 37">
              <a:extLst>
                <a:ext uri="{FF2B5EF4-FFF2-40B4-BE49-F238E27FC236}">
                  <a16:creationId xmlns:a16="http://schemas.microsoft.com/office/drawing/2014/main" id="{16B2B91D-E5B6-7742-9ED2-2314DD4317FA}"/>
                </a:ext>
              </a:extLst>
            </p:cNvPr>
            <p:cNvSpPr/>
            <p:nvPr/>
          </p:nvSpPr>
          <p:spPr bwMode="auto">
            <a:xfrm>
              <a:off x="2466774" y="4986400"/>
              <a:ext cx="4610100" cy="2014827"/>
            </a:xfrm>
            <a:prstGeom prst="rect">
              <a:avLst/>
            </a:prstGeom>
            <a:solidFill>
              <a:srgbClr val="0055A7"/>
            </a:solidFill>
            <a:ln w="12700" cap="flat" cmpd="sng" algn="ctr">
              <a:noFill/>
              <a:prstDash val="solid"/>
              <a:miter lim="400000"/>
              <a:headEnd type="none" w="med" len="med"/>
              <a:tailEnd type="none" w="med" len="med"/>
            </a:ln>
            <a:effectLst/>
          </p:spPr>
          <p:txBody>
            <a:bodyPr lIns="38100" tIns="38100" rIns="38100" bIns="38100" anchor="ctr">
              <a:spAutoFit/>
            </a:bodyPr>
            <a:lstStyle/>
            <a:p>
              <a:pPr eaLnBrk="1">
                <a:defRPr/>
              </a:pPr>
              <a:endParaRPr lang="ru-RU">
                <a:latin typeface="Poppins" charset="0"/>
                <a:ea typeface="Poppins" charset="0"/>
                <a:cs typeface="Poppins" charset="0"/>
                <a:sym typeface="Poppins" charset="0"/>
              </a:endParaRPr>
            </a:p>
          </p:txBody>
        </p:sp>
        <p:sp>
          <p:nvSpPr>
            <p:cNvPr id="28" name="Text Box 3">
              <a:extLst>
                <a:ext uri="{FF2B5EF4-FFF2-40B4-BE49-F238E27FC236}">
                  <a16:creationId xmlns:a16="http://schemas.microsoft.com/office/drawing/2014/main" id="{EB863E07-5F38-7B43-9CBD-A688073C3485}"/>
                </a:ext>
              </a:extLst>
            </p:cNvPr>
            <p:cNvSpPr txBox="1">
              <a:spLocks/>
            </p:cNvSpPr>
            <p:nvPr/>
          </p:nvSpPr>
          <p:spPr bwMode="auto">
            <a:xfrm>
              <a:off x="2473124" y="5425903"/>
              <a:ext cx="4545013" cy="12082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7000" dirty="0">
                  <a:solidFill>
                    <a:schemeClr val="tx1"/>
                  </a:solidFill>
                  <a:latin typeface="Roboto Medium" panose="02000000000000000000" pitchFamily="2" charset="0"/>
                  <a:ea typeface="Roboto Medium" panose="02000000000000000000" pitchFamily="2" charset="0"/>
                  <a:cs typeface="Montserrat Semi" charset="0"/>
                  <a:sym typeface="Poppins Medium" charset="0"/>
                </a:rPr>
                <a:t>8,863</a:t>
              </a:r>
              <a:endParaRPr lang="x-none" altLang="x-none" sz="7000" dirty="0">
                <a:solidFill>
                  <a:schemeClr val="tx1"/>
                </a:solidFill>
                <a:latin typeface="Roboto Medium" panose="02000000000000000000" pitchFamily="2" charset="0"/>
                <a:ea typeface="Roboto Medium" panose="02000000000000000000" pitchFamily="2" charset="0"/>
                <a:cs typeface="Montserrat Semi" charset="0"/>
                <a:sym typeface="Poppins Medium" charset="0"/>
              </a:endParaRPr>
            </a:p>
          </p:txBody>
        </p:sp>
      </p:grpSp>
      <p:cxnSp>
        <p:nvCxnSpPr>
          <p:cNvPr id="3" name="Straight Connector 2"/>
          <p:cNvCxnSpPr/>
          <p:nvPr/>
        </p:nvCxnSpPr>
        <p:spPr bwMode="auto">
          <a:xfrm>
            <a:off x="12192000" y="-198784"/>
            <a:ext cx="0" cy="13914784"/>
          </a:xfrm>
          <a:prstGeom prst="line">
            <a:avLst/>
          </a:prstGeom>
          <a:blipFill dpi="0" rotWithShape="0">
            <a:blip r:embed="rId3"/>
            <a:srcRect/>
            <a:tile tx="0" ty="0" sx="100000" sy="100000" flip="none" algn="tl"/>
          </a:blipFill>
          <a:ln w="92075" cap="flat" cmpd="sng" algn="ctr">
            <a:solidFill>
              <a:srgbClr val="2A3688"/>
            </a:solidFill>
            <a:prstDash val="sysDash"/>
            <a:miter lim="400000"/>
            <a:headEnd type="none" w="med" len="med"/>
            <a:tailEnd type="none" w="med" len="med"/>
          </a:ln>
          <a:effectLst>
            <a:outerShdw blurRad="25400" algn="ctr" rotWithShape="0">
              <a:srgbClr val="000000">
                <a:alpha val="50000"/>
              </a:srgbClr>
            </a:outerShdw>
          </a:effectLst>
        </p:spPr>
      </p:cxnSp>
      <p:pic>
        <p:nvPicPr>
          <p:cNvPr id="6146" name="Picture 2" descr="Our Services - 211 Susquehanna River Region | United Way of Broome County"/>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208910" y="998792"/>
            <a:ext cx="4632990" cy="2565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87875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6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Скругленный прямоугольник 6">
            <a:extLst>
              <a:ext uri="{FF2B5EF4-FFF2-40B4-BE49-F238E27FC236}">
                <a16:creationId xmlns:a16="http://schemas.microsoft.com/office/drawing/2014/main" id="{3CA4B6C8-B0ED-B54D-9FB5-6A48EE3D5475}"/>
              </a:ext>
            </a:extLst>
          </p:cNvPr>
          <p:cNvSpPr/>
          <p:nvPr/>
        </p:nvSpPr>
        <p:spPr bwMode="auto">
          <a:xfrm>
            <a:off x="-769439" y="2897560"/>
            <a:ext cx="11449638" cy="7956000"/>
          </a:xfrm>
          <a:prstGeom prst="roundRect">
            <a:avLst>
              <a:gd name="adj" fmla="val 1576"/>
            </a:avLst>
          </a:prstGeom>
          <a:solidFill>
            <a:srgbClr val="F05355"/>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ru-RU" sz="2000" b="0" i="0" u="none" strike="noStrike" cap="none" normalizeH="0" baseline="0" dirty="0">
              <a:ln>
                <a:noFill/>
              </a:ln>
              <a:solidFill>
                <a:srgbClr val="74808C"/>
              </a:solidFill>
              <a:effectLst/>
              <a:latin typeface="Poppins" charset="0"/>
              <a:ea typeface="Poppins" charset="0"/>
              <a:cs typeface="Poppins" charset="0"/>
              <a:sym typeface="Poppins" charset="0"/>
            </a:endParaRPr>
          </a:p>
        </p:txBody>
      </p:sp>
      <p:sp>
        <p:nvSpPr>
          <p:cNvPr id="15" name="Text Box 3">
            <a:extLst>
              <a:ext uri="{FF2B5EF4-FFF2-40B4-BE49-F238E27FC236}">
                <a16:creationId xmlns:a16="http://schemas.microsoft.com/office/drawing/2014/main" id="{72CBE67A-C101-274E-AE04-DA4AAB4A0A0C}"/>
              </a:ext>
            </a:extLst>
          </p:cNvPr>
          <p:cNvSpPr txBox="1">
            <a:spLocks/>
          </p:cNvSpPr>
          <p:nvPr/>
        </p:nvSpPr>
        <p:spPr bwMode="auto">
          <a:xfrm>
            <a:off x="2896355" y="5615573"/>
            <a:ext cx="8082234" cy="44265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chemeClr val="tx1"/>
                </a:solidFill>
                <a:latin typeface="Roboto" panose="02000000000000000000" pitchFamily="2" charset="0"/>
                <a:ea typeface="Roboto" panose="02000000000000000000" pitchFamily="2" charset="0"/>
                <a:cs typeface="Montserrat Semi" charset="0"/>
                <a:sym typeface="Poppins Medium" charset="0"/>
              </a:rPr>
              <a:t>2021-2022 </a:t>
            </a:r>
            <a:br>
              <a:rPr lang="en-US" altLang="x-none" sz="7200" b="1" dirty="0">
                <a:solidFill>
                  <a:schemeClr val="tx1"/>
                </a:solidFill>
                <a:latin typeface="Roboto" panose="02000000000000000000" pitchFamily="2" charset="0"/>
                <a:ea typeface="Roboto" panose="02000000000000000000" pitchFamily="2" charset="0"/>
                <a:cs typeface="Montserrat Semi" charset="0"/>
                <a:sym typeface="Poppins Medium" charset="0"/>
              </a:rPr>
            </a:br>
            <a:r>
              <a:rPr lang="en-US" altLang="x-none" sz="7200" b="1" dirty="0">
                <a:solidFill>
                  <a:schemeClr val="tx1"/>
                </a:solidFill>
                <a:latin typeface="Roboto" panose="02000000000000000000" pitchFamily="2" charset="0"/>
                <a:ea typeface="Roboto" panose="02000000000000000000" pitchFamily="2" charset="0"/>
                <a:cs typeface="Montserrat Semi" charset="0"/>
                <a:sym typeface="Poppins Medium" charset="0"/>
              </a:rPr>
              <a:t>GRANT OPPORTUNTIES</a:t>
            </a:r>
            <a:endParaRPr lang="x-none" altLang="x-none" sz="7200" b="1" dirty="0">
              <a:solidFill>
                <a:schemeClr val="tx1"/>
              </a:solidFill>
              <a:latin typeface="Roboto" panose="02000000000000000000" pitchFamily="2" charset="0"/>
              <a:ea typeface="Roboto" panose="02000000000000000000" pitchFamily="2" charset="0"/>
              <a:cs typeface="Montserrat Semi" charset="0"/>
              <a:sym typeface="Poppins Medium" charset="0"/>
            </a:endParaRPr>
          </a:p>
        </p:txBody>
      </p:sp>
      <p:sp>
        <p:nvSpPr>
          <p:cNvPr id="5" name="Text Box 2">
            <a:extLst>
              <a:ext uri="{FF2B5EF4-FFF2-40B4-BE49-F238E27FC236}">
                <a16:creationId xmlns:a16="http://schemas.microsoft.com/office/drawing/2014/main" id="{624202F0-C600-8743-8B3D-8FBD6220E41E}"/>
              </a:ext>
            </a:extLst>
          </p:cNvPr>
          <p:cNvSpPr txBox="1">
            <a:spLocks/>
          </p:cNvSpPr>
          <p:nvPr/>
        </p:nvSpPr>
        <p:spPr bwMode="auto">
          <a:xfrm>
            <a:off x="2901154" y="4804114"/>
            <a:ext cx="6904892" cy="56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spAutoFit/>
          </a:bodyPr>
          <a:lstStyle/>
          <a:p>
            <a:pPr eaLnBrk="1">
              <a:defRPr/>
            </a:pPr>
            <a:r>
              <a:rPr lang="en-US" altLang="x-none" sz="3200" b="1" spc="300" dirty="0">
                <a:solidFill>
                  <a:srgbClr val="FBC1C1"/>
                </a:solidFill>
                <a:latin typeface="Roboto Condensed" panose="02000000000000000000" pitchFamily="2" charset="0"/>
                <a:ea typeface="Roboto Condensed" panose="02000000000000000000" pitchFamily="2" charset="0"/>
                <a:cs typeface="Roboto Condensed" panose="02000000000000000000" pitchFamily="2" charset="0"/>
                <a:sym typeface="Poppins SemiBold" charset="0"/>
              </a:rPr>
              <a:t>UNITED WAY OF BROOME COUNTY</a:t>
            </a:r>
            <a:endParaRPr lang="x-none" altLang="x-none" sz="3200" b="1" spc="300" dirty="0">
              <a:solidFill>
                <a:srgbClr val="FBC1C1"/>
              </a:solidFill>
              <a:latin typeface="Roboto Condensed" panose="02000000000000000000" pitchFamily="2" charset="0"/>
              <a:ea typeface="Roboto Condensed" panose="02000000000000000000" pitchFamily="2" charset="0"/>
              <a:cs typeface="Roboto Condensed" panose="02000000000000000000" pitchFamily="2" charset="0"/>
              <a:sym typeface="Poppins SemiBold" charset="0"/>
            </a:endParaRPr>
          </a:p>
        </p:txBody>
      </p:sp>
      <p:sp>
        <p:nvSpPr>
          <p:cNvPr id="6" name="Text Box 1">
            <a:extLst>
              <a:ext uri="{FF2B5EF4-FFF2-40B4-BE49-F238E27FC236}">
                <a16:creationId xmlns:a16="http://schemas.microsoft.com/office/drawing/2014/main" id="{50E33C87-4C4D-464E-80AC-32199BA77CF6}"/>
              </a:ext>
            </a:extLst>
          </p:cNvPr>
          <p:cNvSpPr txBox="1">
            <a:spLocks/>
          </p:cNvSpPr>
          <p:nvPr/>
        </p:nvSpPr>
        <p:spPr bwMode="auto">
          <a:xfrm>
            <a:off x="1176919" y="127968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1BE174C0-49EF-6A46-9119-D79F5F2817AC}"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34</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Tree>
    <p:extLst>
      <p:ext uri="{BB962C8B-B14F-4D97-AF65-F5344CB8AC3E}">
        <p14:creationId xmlns:p14="http://schemas.microsoft.com/office/powerpoint/2010/main" val="124215033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a:extLst>
              <a:ext uri="{FF2B5EF4-FFF2-40B4-BE49-F238E27FC236}">
                <a16:creationId xmlns:a16="http://schemas.microsoft.com/office/drawing/2014/main" id="{A5227261-2D03-4A45-A1B0-10F15E58F7BF}"/>
              </a:ext>
            </a:extLst>
          </p:cNvPr>
          <p:cNvSpPr txBox="1">
            <a:spLocks/>
          </p:cNvSpPr>
          <p:nvPr/>
        </p:nvSpPr>
        <p:spPr bwMode="auto">
          <a:xfrm>
            <a:off x="22545675" y="124920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D8A845E8-65FF-AE47-A93F-6F724043BFD2}"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35</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
        <p:nvSpPr>
          <p:cNvPr id="8" name="Text Box 3">
            <a:extLst>
              <a:ext uri="{FF2B5EF4-FFF2-40B4-BE49-F238E27FC236}">
                <a16:creationId xmlns:a16="http://schemas.microsoft.com/office/drawing/2014/main" id="{007D5A8D-239E-8243-A9E6-7121CB72F793}"/>
              </a:ext>
            </a:extLst>
          </p:cNvPr>
          <p:cNvSpPr txBox="1">
            <a:spLocks/>
          </p:cNvSpPr>
          <p:nvPr/>
        </p:nvSpPr>
        <p:spPr bwMode="auto">
          <a:xfrm>
            <a:off x="2398712" y="3117850"/>
            <a:ext cx="19990165"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8400" dirty="0">
                <a:solidFill>
                  <a:schemeClr val="bg1"/>
                </a:solidFill>
                <a:latin typeface="Freeland ☞" pitchFamily="2" charset="77"/>
                <a:ea typeface="Roboto" panose="02000000000000000000" pitchFamily="2" charset="0"/>
                <a:cs typeface="Montserrat Semi" charset="0"/>
                <a:sym typeface="Poppins Medium" charset="0"/>
              </a:rPr>
              <a:t>Strategic Community Priority Grants</a:t>
            </a:r>
            <a:endParaRPr lang="x-none" altLang="x-none" sz="8400" dirty="0">
              <a:solidFill>
                <a:schemeClr val="bg1"/>
              </a:solidFill>
              <a:latin typeface="Freeland ☞" pitchFamily="2" charset="77"/>
              <a:ea typeface="Roboto" panose="02000000000000000000" pitchFamily="2" charset="0"/>
              <a:cs typeface="Montserrat Semi" charset="0"/>
              <a:sym typeface="Poppins Medium" charset="0"/>
            </a:endParaRPr>
          </a:p>
        </p:txBody>
      </p:sp>
      <p:sp>
        <p:nvSpPr>
          <p:cNvPr id="7" name="Text Box 2">
            <a:extLst>
              <a:ext uri="{FF2B5EF4-FFF2-40B4-BE49-F238E27FC236}">
                <a16:creationId xmlns:a16="http://schemas.microsoft.com/office/drawing/2014/main" id="{16915B3A-F0DC-504A-946E-346CB2B559F1}"/>
              </a:ext>
            </a:extLst>
          </p:cNvPr>
          <p:cNvSpPr txBox="1">
            <a:spLocks/>
          </p:cNvSpPr>
          <p:nvPr/>
        </p:nvSpPr>
        <p:spPr bwMode="auto">
          <a:xfrm>
            <a:off x="2400300" y="2349500"/>
            <a:ext cx="5592763" cy="569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spAutoFit/>
          </a:bodyPr>
          <a:lstStyle/>
          <a:p>
            <a:pPr eaLnBrk="1">
              <a:defRPr/>
            </a:pPr>
            <a:r>
              <a:rPr lang="en-US"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rPr>
              <a:t>GRANT OPPORTUNITIES</a:t>
            </a:r>
            <a:endParaRPr lang="x-none"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endParaRPr>
          </a:p>
        </p:txBody>
      </p:sp>
      <p:grpSp>
        <p:nvGrpSpPr>
          <p:cNvPr id="12292" name="Группа 5">
            <a:extLst>
              <a:ext uri="{FF2B5EF4-FFF2-40B4-BE49-F238E27FC236}">
                <a16:creationId xmlns:a16="http://schemas.microsoft.com/office/drawing/2014/main" id="{6C1618C7-8492-7E41-9139-4A953B7694BE}"/>
              </a:ext>
            </a:extLst>
          </p:cNvPr>
          <p:cNvGrpSpPr>
            <a:grpSpLocks/>
          </p:cNvGrpSpPr>
          <p:nvPr/>
        </p:nvGrpSpPr>
        <p:grpSpPr bwMode="auto">
          <a:xfrm>
            <a:off x="2398381" y="3917577"/>
            <a:ext cx="3646599" cy="4762567"/>
            <a:chOff x="2489831" y="3910773"/>
            <a:chExt cx="4536504" cy="5890724"/>
          </a:xfrm>
        </p:grpSpPr>
        <p:sp>
          <p:nvSpPr>
            <p:cNvPr id="12308" name="Rectangle 1">
              <a:extLst>
                <a:ext uri="{FF2B5EF4-FFF2-40B4-BE49-F238E27FC236}">
                  <a16:creationId xmlns:a16="http://schemas.microsoft.com/office/drawing/2014/main" id="{D3533666-A9EA-1746-9357-0568457A671F}"/>
                </a:ext>
              </a:extLst>
            </p:cNvPr>
            <p:cNvSpPr>
              <a:spLocks noChangeArrowheads="1"/>
            </p:cNvSpPr>
            <p:nvPr/>
          </p:nvSpPr>
          <p:spPr bwMode="auto">
            <a:xfrm>
              <a:off x="2489831" y="6809331"/>
              <a:ext cx="4536503" cy="299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80000"/>
                </a:lnSpc>
              </a:pPr>
              <a:r>
                <a:rPr lang="en-US" altLang="en-US" sz="2800" b="1" dirty="0">
                  <a:solidFill>
                    <a:srgbClr val="2A3688"/>
                  </a:solidFill>
                  <a:latin typeface="Roboto" panose="02000000000000000000" pitchFamily="2" charset="0"/>
                  <a:ea typeface="Roboto" panose="02000000000000000000" pitchFamily="2" charset="0"/>
                  <a:cs typeface="Open Sans" panose="020B0606030504020204" pitchFamily="34" charset="0"/>
                </a:rPr>
                <a:t>Request for Proposals </a:t>
              </a:r>
              <a:r>
                <a:rPr lang="en-US" altLang="en-US" sz="2800" dirty="0">
                  <a:solidFill>
                    <a:schemeClr val="bg1"/>
                  </a:solidFill>
                  <a:latin typeface="Roboto" panose="02000000000000000000" pitchFamily="2" charset="0"/>
                  <a:ea typeface="Roboto" panose="02000000000000000000" pitchFamily="2" charset="0"/>
                  <a:cs typeface="Open Sans" panose="020B0606030504020204" pitchFamily="34" charset="0"/>
                </a:rPr>
                <a:t>(RFP) released.</a:t>
              </a:r>
            </a:p>
          </p:txBody>
        </p:sp>
        <p:grpSp>
          <p:nvGrpSpPr>
            <p:cNvPr id="12309" name="Группа 4">
              <a:extLst>
                <a:ext uri="{FF2B5EF4-FFF2-40B4-BE49-F238E27FC236}">
                  <a16:creationId xmlns:a16="http://schemas.microsoft.com/office/drawing/2014/main" id="{C50F9DE7-D3DE-BE45-BF56-91B8DE5BDA53}"/>
                </a:ext>
              </a:extLst>
            </p:cNvPr>
            <p:cNvGrpSpPr>
              <a:grpSpLocks/>
            </p:cNvGrpSpPr>
            <p:nvPr/>
          </p:nvGrpSpPr>
          <p:grpSpPr bwMode="auto">
            <a:xfrm>
              <a:off x="2489831" y="3910773"/>
              <a:ext cx="4536504" cy="3882008"/>
              <a:chOff x="14064209" y="470468"/>
              <a:chExt cx="4536504" cy="3882008"/>
            </a:xfrm>
          </p:grpSpPr>
          <p:sp>
            <p:nvSpPr>
              <p:cNvPr id="18" name="Полилиния 17">
                <a:extLst>
                  <a:ext uri="{FF2B5EF4-FFF2-40B4-BE49-F238E27FC236}">
                    <a16:creationId xmlns:a16="http://schemas.microsoft.com/office/drawing/2014/main" id="{912812E4-D812-534E-81ED-B1BD0A78AC11}"/>
                  </a:ext>
                </a:extLst>
              </p:cNvPr>
              <p:cNvSpPr/>
              <p:nvPr/>
            </p:nvSpPr>
            <p:spPr bwMode="auto">
              <a:xfrm rot="18900000">
                <a:off x="14415003" y="470468"/>
                <a:ext cx="3882536" cy="3882008"/>
              </a:xfrm>
              <a:custGeom>
                <a:avLst/>
                <a:gdLst>
                  <a:gd name="connsiteX0" fmla="*/ 772788 w 3881960"/>
                  <a:gd name="connsiteY0" fmla="*/ 34569 h 3881961"/>
                  <a:gd name="connsiteX1" fmla="*/ 3847393 w 3881960"/>
                  <a:gd name="connsiteY1" fmla="*/ 3109174 h 3881961"/>
                  <a:gd name="connsiteX2" fmla="*/ 3847393 w 3881960"/>
                  <a:gd name="connsiteY2" fmla="*/ 3276085 h 3881961"/>
                  <a:gd name="connsiteX3" fmla="*/ 3276084 w 3881960"/>
                  <a:gd name="connsiteY3" fmla="*/ 3847393 h 3881961"/>
                  <a:gd name="connsiteX4" fmla="*/ 3109173 w 3881960"/>
                  <a:gd name="connsiteY4" fmla="*/ 3847393 h 3881961"/>
                  <a:gd name="connsiteX5" fmla="*/ 1706483 w 3881960"/>
                  <a:gd name="connsiteY5" fmla="*/ 2444703 h 3881961"/>
                  <a:gd name="connsiteX6" fmla="*/ 1437257 w 3881960"/>
                  <a:gd name="connsiteY6" fmla="*/ 2444703 h 3881961"/>
                  <a:gd name="connsiteX7" fmla="*/ 1437257 w 3881960"/>
                  <a:gd name="connsiteY7" fmla="*/ 2175477 h 3881961"/>
                  <a:gd name="connsiteX8" fmla="*/ 34568 w 3881960"/>
                  <a:gd name="connsiteY8" fmla="*/ 772788 h 3881961"/>
                  <a:gd name="connsiteX9" fmla="*/ 34568 w 3881960"/>
                  <a:gd name="connsiteY9" fmla="*/ 605877 h 3881961"/>
                  <a:gd name="connsiteX10" fmla="*/ 605877 w 3881960"/>
                  <a:gd name="connsiteY10" fmla="*/ 34569 h 3881961"/>
                  <a:gd name="connsiteX11" fmla="*/ 772788 w 3881960"/>
                  <a:gd name="connsiteY11" fmla="*/ 34569 h 388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1960" h="3881961">
                    <a:moveTo>
                      <a:pt x="772788" y="34569"/>
                    </a:moveTo>
                    <a:lnTo>
                      <a:pt x="3847393" y="3109174"/>
                    </a:lnTo>
                    <a:cubicBezTo>
                      <a:pt x="3893483" y="3155264"/>
                      <a:pt x="3893484" y="3229994"/>
                      <a:pt x="3847393" y="3276085"/>
                    </a:cubicBezTo>
                    <a:lnTo>
                      <a:pt x="3276084" y="3847393"/>
                    </a:lnTo>
                    <a:cubicBezTo>
                      <a:pt x="3229993" y="3893485"/>
                      <a:pt x="3155264" y="3893484"/>
                      <a:pt x="3109173" y="3847393"/>
                    </a:cubicBezTo>
                    <a:lnTo>
                      <a:pt x="1706483" y="2444703"/>
                    </a:lnTo>
                    <a:lnTo>
                      <a:pt x="1437257" y="2444703"/>
                    </a:lnTo>
                    <a:lnTo>
                      <a:pt x="1437257" y="2175477"/>
                    </a:lnTo>
                    <a:lnTo>
                      <a:pt x="34568" y="772788"/>
                    </a:lnTo>
                    <a:cubicBezTo>
                      <a:pt x="-11523" y="726697"/>
                      <a:pt x="-11523" y="651968"/>
                      <a:pt x="34568" y="605877"/>
                    </a:cubicBezTo>
                    <a:lnTo>
                      <a:pt x="605877" y="34569"/>
                    </a:lnTo>
                    <a:cubicBezTo>
                      <a:pt x="651968" y="-11523"/>
                      <a:pt x="726696" y="-11523"/>
                      <a:pt x="772788" y="34569"/>
                    </a:cubicBezTo>
                    <a:close/>
                  </a:path>
                </a:pathLst>
              </a:custGeom>
              <a:solidFill>
                <a:srgbClr val="2A3688"/>
              </a:solidFill>
              <a:ln w="12700" cap="flat" cmpd="sng" algn="ctr">
                <a:noFill/>
                <a:prstDash val="solid"/>
                <a:miter lim="400000"/>
                <a:headEnd type="none" w="med" len="med"/>
                <a:tailEnd type="none" w="med" len="med"/>
              </a:ln>
              <a:effectLst/>
            </p:spPr>
            <p:txBody>
              <a:bodyPr lIns="38100" tIns="38100" rIns="38100" bIns="38100" anchor="ctr"/>
              <a:lstStyle/>
              <a:p>
                <a:pPr eaLnBrk="1">
                  <a:defRPr/>
                </a:pPr>
                <a:endParaRPr lang="ru-RU">
                  <a:latin typeface="Poppins" charset="0"/>
                  <a:ea typeface="Poppins" charset="0"/>
                  <a:cs typeface="Poppins" charset="0"/>
                  <a:sym typeface="Poppins" charset="0"/>
                </a:endParaRPr>
              </a:p>
            </p:txBody>
          </p:sp>
          <p:sp>
            <p:nvSpPr>
              <p:cNvPr id="14" name="Text Box 3">
                <a:extLst>
                  <a:ext uri="{FF2B5EF4-FFF2-40B4-BE49-F238E27FC236}">
                    <a16:creationId xmlns:a16="http://schemas.microsoft.com/office/drawing/2014/main" id="{14A2DCFD-96CF-7F48-88E5-9ACEC18FD599}"/>
                  </a:ext>
                </a:extLst>
              </p:cNvPr>
              <p:cNvSpPr txBox="1">
                <a:spLocks/>
              </p:cNvSpPr>
              <p:nvPr/>
            </p:nvSpPr>
            <p:spPr bwMode="auto">
              <a:xfrm>
                <a:off x="14064209" y="2058917"/>
                <a:ext cx="4536504" cy="5985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3200" b="1" dirty="0">
                    <a:solidFill>
                      <a:schemeClr val="tx1"/>
                    </a:solidFill>
                    <a:latin typeface="Roboto Medium" panose="02000000000000000000" pitchFamily="2" charset="0"/>
                    <a:ea typeface="Roboto Medium" panose="02000000000000000000" pitchFamily="2" charset="0"/>
                    <a:cs typeface="Montserrat Semi" charset="0"/>
                    <a:sym typeface="Poppins Medium" charset="0"/>
                  </a:rPr>
                  <a:t>November 2</a:t>
                </a:r>
                <a:endParaRPr lang="x-none" altLang="x-none" sz="3200" b="1" dirty="0">
                  <a:solidFill>
                    <a:schemeClr val="tx1"/>
                  </a:solidFill>
                  <a:latin typeface="Roboto Medium" panose="02000000000000000000" pitchFamily="2" charset="0"/>
                  <a:ea typeface="Roboto Medium" panose="02000000000000000000" pitchFamily="2" charset="0"/>
                  <a:cs typeface="Montserrat Semi" charset="0"/>
                  <a:sym typeface="Poppins Medium" charset="0"/>
                </a:endParaRPr>
              </a:p>
            </p:txBody>
          </p:sp>
        </p:grpSp>
      </p:grpSp>
      <p:grpSp>
        <p:nvGrpSpPr>
          <p:cNvPr id="12293" name="Группа 35">
            <a:extLst>
              <a:ext uri="{FF2B5EF4-FFF2-40B4-BE49-F238E27FC236}">
                <a16:creationId xmlns:a16="http://schemas.microsoft.com/office/drawing/2014/main" id="{74B74A71-128D-6242-8BF6-8C5B71CD165D}"/>
              </a:ext>
            </a:extLst>
          </p:cNvPr>
          <p:cNvGrpSpPr>
            <a:grpSpLocks/>
          </p:cNvGrpSpPr>
          <p:nvPr/>
        </p:nvGrpSpPr>
        <p:grpSpPr bwMode="auto">
          <a:xfrm>
            <a:off x="6431360" y="3917577"/>
            <a:ext cx="3646599" cy="7089360"/>
            <a:chOff x="2489831" y="3910773"/>
            <a:chExt cx="4536504" cy="8768686"/>
          </a:xfrm>
        </p:grpSpPr>
        <p:sp>
          <p:nvSpPr>
            <p:cNvPr id="12304" name="Rectangle 1">
              <a:extLst>
                <a:ext uri="{FF2B5EF4-FFF2-40B4-BE49-F238E27FC236}">
                  <a16:creationId xmlns:a16="http://schemas.microsoft.com/office/drawing/2014/main" id="{76FC7E00-3DA6-8A40-8B75-92E9AADF4AFA}"/>
                </a:ext>
              </a:extLst>
            </p:cNvPr>
            <p:cNvSpPr>
              <a:spLocks noChangeArrowheads="1"/>
            </p:cNvSpPr>
            <p:nvPr/>
          </p:nvSpPr>
          <p:spPr bwMode="auto">
            <a:xfrm>
              <a:off x="2489831" y="6809332"/>
              <a:ext cx="4536503" cy="5870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80000"/>
                </a:lnSpc>
              </a:pPr>
              <a:r>
                <a:rPr lang="en-US" altLang="en-US" sz="2800" b="1" dirty="0">
                  <a:solidFill>
                    <a:srgbClr val="539ED0"/>
                  </a:solidFill>
                  <a:latin typeface="Roboto" panose="02000000000000000000" pitchFamily="2" charset="0"/>
                  <a:ea typeface="Roboto" panose="02000000000000000000" pitchFamily="2" charset="0"/>
                  <a:cs typeface="Open Sans" panose="020B0606030504020204" pitchFamily="34" charset="0"/>
                </a:rPr>
                <a:t>Information Session </a:t>
              </a:r>
              <a:r>
                <a:rPr lang="en-US" altLang="en-US" sz="2800" dirty="0">
                  <a:solidFill>
                    <a:schemeClr val="bg1"/>
                  </a:solidFill>
                  <a:latin typeface="Roboto" panose="02000000000000000000" pitchFamily="2" charset="0"/>
                  <a:ea typeface="Roboto" panose="02000000000000000000" pitchFamily="2" charset="0"/>
                  <a:cs typeface="Open Sans" panose="020B0606030504020204" pitchFamily="34" charset="0"/>
                </a:rPr>
                <a:t>at 2 pm. United Way staff will walk through the RFP and answer questions from attendees.</a:t>
              </a:r>
              <a:endParaRPr lang="en-US" altLang="en-US" sz="2800" b="1" dirty="0">
                <a:solidFill>
                  <a:schemeClr val="bg1"/>
                </a:solidFill>
                <a:latin typeface="Roboto" panose="02000000000000000000" pitchFamily="2" charset="0"/>
                <a:ea typeface="Roboto" panose="02000000000000000000" pitchFamily="2" charset="0"/>
                <a:cs typeface="Open Sans" panose="020B0606030504020204" pitchFamily="34" charset="0"/>
              </a:endParaRPr>
            </a:p>
          </p:txBody>
        </p:sp>
        <p:grpSp>
          <p:nvGrpSpPr>
            <p:cNvPr id="12305" name="Группа 37">
              <a:extLst>
                <a:ext uri="{FF2B5EF4-FFF2-40B4-BE49-F238E27FC236}">
                  <a16:creationId xmlns:a16="http://schemas.microsoft.com/office/drawing/2014/main" id="{12C372E8-75C2-D644-B4E3-07CEA82B8813}"/>
                </a:ext>
              </a:extLst>
            </p:cNvPr>
            <p:cNvGrpSpPr>
              <a:grpSpLocks/>
            </p:cNvGrpSpPr>
            <p:nvPr/>
          </p:nvGrpSpPr>
          <p:grpSpPr bwMode="auto">
            <a:xfrm>
              <a:off x="2489831" y="3910773"/>
              <a:ext cx="4536504" cy="3882008"/>
              <a:chOff x="14064209" y="470468"/>
              <a:chExt cx="4536504" cy="3882008"/>
            </a:xfrm>
          </p:grpSpPr>
          <p:sp>
            <p:nvSpPr>
              <p:cNvPr id="39" name="Полилиния 38">
                <a:extLst>
                  <a:ext uri="{FF2B5EF4-FFF2-40B4-BE49-F238E27FC236}">
                    <a16:creationId xmlns:a16="http://schemas.microsoft.com/office/drawing/2014/main" id="{33F7C585-D9FC-E949-80D1-B5F52C02D49E}"/>
                  </a:ext>
                </a:extLst>
              </p:cNvPr>
              <p:cNvSpPr/>
              <p:nvPr/>
            </p:nvSpPr>
            <p:spPr bwMode="auto">
              <a:xfrm rot="18900000">
                <a:off x="14415002" y="470468"/>
                <a:ext cx="3882536" cy="3882008"/>
              </a:xfrm>
              <a:custGeom>
                <a:avLst/>
                <a:gdLst>
                  <a:gd name="connsiteX0" fmla="*/ 772788 w 3881960"/>
                  <a:gd name="connsiteY0" fmla="*/ 34569 h 3881961"/>
                  <a:gd name="connsiteX1" fmla="*/ 3847393 w 3881960"/>
                  <a:gd name="connsiteY1" fmla="*/ 3109174 h 3881961"/>
                  <a:gd name="connsiteX2" fmla="*/ 3847393 w 3881960"/>
                  <a:gd name="connsiteY2" fmla="*/ 3276085 h 3881961"/>
                  <a:gd name="connsiteX3" fmla="*/ 3276084 w 3881960"/>
                  <a:gd name="connsiteY3" fmla="*/ 3847393 h 3881961"/>
                  <a:gd name="connsiteX4" fmla="*/ 3109173 w 3881960"/>
                  <a:gd name="connsiteY4" fmla="*/ 3847393 h 3881961"/>
                  <a:gd name="connsiteX5" fmla="*/ 1706483 w 3881960"/>
                  <a:gd name="connsiteY5" fmla="*/ 2444703 h 3881961"/>
                  <a:gd name="connsiteX6" fmla="*/ 1437257 w 3881960"/>
                  <a:gd name="connsiteY6" fmla="*/ 2444703 h 3881961"/>
                  <a:gd name="connsiteX7" fmla="*/ 1437257 w 3881960"/>
                  <a:gd name="connsiteY7" fmla="*/ 2175477 h 3881961"/>
                  <a:gd name="connsiteX8" fmla="*/ 34568 w 3881960"/>
                  <a:gd name="connsiteY8" fmla="*/ 772788 h 3881961"/>
                  <a:gd name="connsiteX9" fmla="*/ 34568 w 3881960"/>
                  <a:gd name="connsiteY9" fmla="*/ 605877 h 3881961"/>
                  <a:gd name="connsiteX10" fmla="*/ 605877 w 3881960"/>
                  <a:gd name="connsiteY10" fmla="*/ 34569 h 3881961"/>
                  <a:gd name="connsiteX11" fmla="*/ 772788 w 3881960"/>
                  <a:gd name="connsiteY11" fmla="*/ 34569 h 388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1960" h="3881961">
                    <a:moveTo>
                      <a:pt x="772788" y="34569"/>
                    </a:moveTo>
                    <a:lnTo>
                      <a:pt x="3847393" y="3109174"/>
                    </a:lnTo>
                    <a:cubicBezTo>
                      <a:pt x="3893483" y="3155264"/>
                      <a:pt x="3893484" y="3229994"/>
                      <a:pt x="3847393" y="3276085"/>
                    </a:cubicBezTo>
                    <a:lnTo>
                      <a:pt x="3276084" y="3847393"/>
                    </a:lnTo>
                    <a:cubicBezTo>
                      <a:pt x="3229993" y="3893485"/>
                      <a:pt x="3155264" y="3893484"/>
                      <a:pt x="3109173" y="3847393"/>
                    </a:cubicBezTo>
                    <a:lnTo>
                      <a:pt x="1706483" y="2444703"/>
                    </a:lnTo>
                    <a:lnTo>
                      <a:pt x="1437257" y="2444703"/>
                    </a:lnTo>
                    <a:lnTo>
                      <a:pt x="1437257" y="2175477"/>
                    </a:lnTo>
                    <a:lnTo>
                      <a:pt x="34568" y="772788"/>
                    </a:lnTo>
                    <a:cubicBezTo>
                      <a:pt x="-11523" y="726697"/>
                      <a:pt x="-11523" y="651968"/>
                      <a:pt x="34568" y="605877"/>
                    </a:cubicBezTo>
                    <a:lnTo>
                      <a:pt x="605877" y="34569"/>
                    </a:lnTo>
                    <a:cubicBezTo>
                      <a:pt x="651968" y="-11523"/>
                      <a:pt x="726696" y="-11523"/>
                      <a:pt x="772788" y="34569"/>
                    </a:cubicBezTo>
                    <a:close/>
                  </a:path>
                </a:pathLst>
              </a:custGeom>
              <a:solidFill>
                <a:srgbClr val="539ED0"/>
              </a:solidFill>
              <a:ln w="12700" cap="flat" cmpd="sng" algn="ctr">
                <a:noFill/>
                <a:prstDash val="solid"/>
                <a:miter lim="400000"/>
                <a:headEnd type="none" w="med" len="med"/>
                <a:tailEnd type="none" w="med" len="med"/>
              </a:ln>
              <a:effectLst/>
            </p:spPr>
            <p:txBody>
              <a:bodyPr lIns="38100" tIns="38100" rIns="38100" bIns="38100" anchor="ctr"/>
              <a:lstStyle/>
              <a:p>
                <a:pPr eaLnBrk="1">
                  <a:defRPr/>
                </a:pPr>
                <a:endParaRPr lang="ru-RU">
                  <a:latin typeface="Poppins" charset="0"/>
                  <a:ea typeface="Poppins" charset="0"/>
                  <a:cs typeface="Poppins" charset="0"/>
                  <a:sym typeface="Poppins" charset="0"/>
                </a:endParaRPr>
              </a:p>
            </p:txBody>
          </p:sp>
          <p:sp>
            <p:nvSpPr>
              <p:cNvPr id="40" name="Text Box 3">
                <a:extLst>
                  <a:ext uri="{FF2B5EF4-FFF2-40B4-BE49-F238E27FC236}">
                    <a16:creationId xmlns:a16="http://schemas.microsoft.com/office/drawing/2014/main" id="{8AFDE2C5-54CC-C345-8CA1-9A0E88963974}"/>
                  </a:ext>
                </a:extLst>
              </p:cNvPr>
              <p:cNvSpPr txBox="1">
                <a:spLocks/>
              </p:cNvSpPr>
              <p:nvPr/>
            </p:nvSpPr>
            <p:spPr bwMode="auto">
              <a:xfrm>
                <a:off x="14064209" y="2058917"/>
                <a:ext cx="4536504" cy="5985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3200" b="1" dirty="0">
                    <a:solidFill>
                      <a:schemeClr val="tx1"/>
                    </a:solidFill>
                    <a:latin typeface="Roboto Medium" panose="02000000000000000000" pitchFamily="2" charset="0"/>
                    <a:ea typeface="Roboto Medium" panose="02000000000000000000" pitchFamily="2" charset="0"/>
                    <a:cs typeface="Montserrat Semi" charset="0"/>
                    <a:sym typeface="Poppins Medium" charset="0"/>
                  </a:rPr>
                  <a:t>November 17</a:t>
                </a:r>
                <a:endParaRPr lang="x-none" altLang="x-none" sz="3200" b="1" dirty="0">
                  <a:solidFill>
                    <a:schemeClr val="tx1"/>
                  </a:solidFill>
                  <a:latin typeface="Roboto Medium" panose="02000000000000000000" pitchFamily="2" charset="0"/>
                  <a:ea typeface="Roboto Medium" panose="02000000000000000000" pitchFamily="2" charset="0"/>
                  <a:cs typeface="Montserrat Semi" charset="0"/>
                  <a:sym typeface="Poppins Medium" charset="0"/>
                </a:endParaRPr>
              </a:p>
            </p:txBody>
          </p:sp>
        </p:grpSp>
      </p:grpSp>
      <p:grpSp>
        <p:nvGrpSpPr>
          <p:cNvPr id="12294" name="Группа 40">
            <a:extLst>
              <a:ext uri="{FF2B5EF4-FFF2-40B4-BE49-F238E27FC236}">
                <a16:creationId xmlns:a16="http://schemas.microsoft.com/office/drawing/2014/main" id="{AF440DD1-ACAC-B849-AF18-A7984C68FB21}"/>
              </a:ext>
            </a:extLst>
          </p:cNvPr>
          <p:cNvGrpSpPr>
            <a:grpSpLocks/>
          </p:cNvGrpSpPr>
          <p:nvPr/>
        </p:nvGrpSpPr>
        <p:grpSpPr bwMode="auto">
          <a:xfrm>
            <a:off x="10391800" y="3917577"/>
            <a:ext cx="3646599" cy="3986971"/>
            <a:chOff x="2489831" y="3910773"/>
            <a:chExt cx="4536504" cy="4931403"/>
          </a:xfrm>
        </p:grpSpPr>
        <p:sp>
          <p:nvSpPr>
            <p:cNvPr id="12300" name="Rectangle 1">
              <a:extLst>
                <a:ext uri="{FF2B5EF4-FFF2-40B4-BE49-F238E27FC236}">
                  <a16:creationId xmlns:a16="http://schemas.microsoft.com/office/drawing/2014/main" id="{4C332AE4-67CC-214F-90B2-705B801EE5B8}"/>
                </a:ext>
              </a:extLst>
            </p:cNvPr>
            <p:cNvSpPr>
              <a:spLocks noChangeArrowheads="1"/>
            </p:cNvSpPr>
            <p:nvPr/>
          </p:nvSpPr>
          <p:spPr bwMode="auto">
            <a:xfrm>
              <a:off x="2489831" y="6809331"/>
              <a:ext cx="4536503" cy="203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80000"/>
                </a:lnSpc>
              </a:pPr>
              <a:r>
                <a:rPr lang="en-US" altLang="en-US" sz="2800" b="1" dirty="0">
                  <a:solidFill>
                    <a:srgbClr val="FF443B"/>
                  </a:solidFill>
                  <a:latin typeface="Roboto" panose="02000000000000000000" pitchFamily="2" charset="0"/>
                  <a:ea typeface="Roboto" panose="02000000000000000000" pitchFamily="2" charset="0"/>
                  <a:cs typeface="Open Sans" panose="020B0606030504020204" pitchFamily="34" charset="0"/>
                </a:rPr>
                <a:t>Letters of Intent</a:t>
              </a:r>
              <a:r>
                <a:rPr lang="en-US" altLang="en-US" sz="2800" dirty="0">
                  <a:solidFill>
                    <a:srgbClr val="FF443B"/>
                  </a:solidFill>
                  <a:latin typeface="Roboto" panose="02000000000000000000" pitchFamily="2" charset="0"/>
                  <a:ea typeface="Roboto" panose="02000000000000000000" pitchFamily="2" charset="0"/>
                  <a:cs typeface="Open Sans" panose="020B0606030504020204" pitchFamily="34" charset="0"/>
                </a:rPr>
                <a:t> </a:t>
              </a:r>
              <a:r>
                <a:rPr lang="en-US" altLang="en-US" sz="2800" dirty="0">
                  <a:solidFill>
                    <a:schemeClr val="bg1"/>
                  </a:solidFill>
                  <a:latin typeface="Roboto" panose="02000000000000000000" pitchFamily="2" charset="0"/>
                  <a:ea typeface="Roboto" panose="02000000000000000000" pitchFamily="2" charset="0"/>
                  <a:cs typeface="Open Sans" panose="020B0606030504020204" pitchFamily="34" charset="0"/>
                </a:rPr>
                <a:t>(LOIs) due at 3 pm.</a:t>
              </a:r>
            </a:p>
          </p:txBody>
        </p:sp>
        <p:grpSp>
          <p:nvGrpSpPr>
            <p:cNvPr id="12301" name="Группа 42">
              <a:extLst>
                <a:ext uri="{FF2B5EF4-FFF2-40B4-BE49-F238E27FC236}">
                  <a16:creationId xmlns:a16="http://schemas.microsoft.com/office/drawing/2014/main" id="{264D9B36-61A5-D84F-B513-46FFA055A64D}"/>
                </a:ext>
              </a:extLst>
            </p:cNvPr>
            <p:cNvGrpSpPr>
              <a:grpSpLocks/>
            </p:cNvGrpSpPr>
            <p:nvPr/>
          </p:nvGrpSpPr>
          <p:grpSpPr bwMode="auto">
            <a:xfrm>
              <a:off x="2489831" y="3910773"/>
              <a:ext cx="4536504" cy="3882008"/>
              <a:chOff x="14064209" y="470468"/>
              <a:chExt cx="4536504" cy="3882008"/>
            </a:xfrm>
          </p:grpSpPr>
          <p:sp>
            <p:nvSpPr>
              <p:cNvPr id="44" name="Полилиния 43">
                <a:extLst>
                  <a:ext uri="{FF2B5EF4-FFF2-40B4-BE49-F238E27FC236}">
                    <a16:creationId xmlns:a16="http://schemas.microsoft.com/office/drawing/2014/main" id="{107CA8F9-C0F3-B54D-AE70-0716E9403CB1}"/>
                  </a:ext>
                </a:extLst>
              </p:cNvPr>
              <p:cNvSpPr/>
              <p:nvPr/>
            </p:nvSpPr>
            <p:spPr bwMode="auto">
              <a:xfrm rot="18900000">
                <a:off x="14415002" y="470468"/>
                <a:ext cx="3882536" cy="3882008"/>
              </a:xfrm>
              <a:custGeom>
                <a:avLst/>
                <a:gdLst>
                  <a:gd name="connsiteX0" fmla="*/ 772788 w 3881960"/>
                  <a:gd name="connsiteY0" fmla="*/ 34569 h 3881961"/>
                  <a:gd name="connsiteX1" fmla="*/ 3847393 w 3881960"/>
                  <a:gd name="connsiteY1" fmla="*/ 3109174 h 3881961"/>
                  <a:gd name="connsiteX2" fmla="*/ 3847393 w 3881960"/>
                  <a:gd name="connsiteY2" fmla="*/ 3276085 h 3881961"/>
                  <a:gd name="connsiteX3" fmla="*/ 3276084 w 3881960"/>
                  <a:gd name="connsiteY3" fmla="*/ 3847393 h 3881961"/>
                  <a:gd name="connsiteX4" fmla="*/ 3109173 w 3881960"/>
                  <a:gd name="connsiteY4" fmla="*/ 3847393 h 3881961"/>
                  <a:gd name="connsiteX5" fmla="*/ 1706483 w 3881960"/>
                  <a:gd name="connsiteY5" fmla="*/ 2444703 h 3881961"/>
                  <a:gd name="connsiteX6" fmla="*/ 1437257 w 3881960"/>
                  <a:gd name="connsiteY6" fmla="*/ 2444703 h 3881961"/>
                  <a:gd name="connsiteX7" fmla="*/ 1437257 w 3881960"/>
                  <a:gd name="connsiteY7" fmla="*/ 2175477 h 3881961"/>
                  <a:gd name="connsiteX8" fmla="*/ 34568 w 3881960"/>
                  <a:gd name="connsiteY8" fmla="*/ 772788 h 3881961"/>
                  <a:gd name="connsiteX9" fmla="*/ 34568 w 3881960"/>
                  <a:gd name="connsiteY9" fmla="*/ 605877 h 3881961"/>
                  <a:gd name="connsiteX10" fmla="*/ 605877 w 3881960"/>
                  <a:gd name="connsiteY10" fmla="*/ 34569 h 3881961"/>
                  <a:gd name="connsiteX11" fmla="*/ 772788 w 3881960"/>
                  <a:gd name="connsiteY11" fmla="*/ 34569 h 388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1960" h="3881961">
                    <a:moveTo>
                      <a:pt x="772788" y="34569"/>
                    </a:moveTo>
                    <a:lnTo>
                      <a:pt x="3847393" y="3109174"/>
                    </a:lnTo>
                    <a:cubicBezTo>
                      <a:pt x="3893483" y="3155264"/>
                      <a:pt x="3893484" y="3229994"/>
                      <a:pt x="3847393" y="3276085"/>
                    </a:cubicBezTo>
                    <a:lnTo>
                      <a:pt x="3276084" y="3847393"/>
                    </a:lnTo>
                    <a:cubicBezTo>
                      <a:pt x="3229993" y="3893485"/>
                      <a:pt x="3155264" y="3893484"/>
                      <a:pt x="3109173" y="3847393"/>
                    </a:cubicBezTo>
                    <a:lnTo>
                      <a:pt x="1706483" y="2444703"/>
                    </a:lnTo>
                    <a:lnTo>
                      <a:pt x="1437257" y="2444703"/>
                    </a:lnTo>
                    <a:lnTo>
                      <a:pt x="1437257" y="2175477"/>
                    </a:lnTo>
                    <a:lnTo>
                      <a:pt x="34568" y="772788"/>
                    </a:lnTo>
                    <a:cubicBezTo>
                      <a:pt x="-11523" y="726697"/>
                      <a:pt x="-11523" y="651968"/>
                      <a:pt x="34568" y="605877"/>
                    </a:cubicBezTo>
                    <a:lnTo>
                      <a:pt x="605877" y="34569"/>
                    </a:lnTo>
                    <a:cubicBezTo>
                      <a:pt x="651968" y="-11523"/>
                      <a:pt x="726696" y="-11523"/>
                      <a:pt x="772788" y="34569"/>
                    </a:cubicBezTo>
                    <a:close/>
                  </a:path>
                </a:pathLst>
              </a:custGeom>
              <a:solidFill>
                <a:srgbClr val="FF443B"/>
              </a:solidFill>
              <a:ln w="12700" cap="flat" cmpd="sng" algn="ctr">
                <a:noFill/>
                <a:prstDash val="solid"/>
                <a:miter lim="400000"/>
                <a:headEnd type="none" w="med" len="med"/>
                <a:tailEnd type="none" w="med" len="med"/>
              </a:ln>
              <a:effectLst/>
            </p:spPr>
            <p:txBody>
              <a:bodyPr lIns="38100" tIns="38100" rIns="38100" bIns="38100" anchor="ctr"/>
              <a:lstStyle/>
              <a:p>
                <a:pPr eaLnBrk="1">
                  <a:defRPr/>
                </a:pPr>
                <a:endParaRPr lang="ru-RU">
                  <a:latin typeface="Poppins" charset="0"/>
                  <a:ea typeface="Poppins" charset="0"/>
                  <a:cs typeface="Poppins" charset="0"/>
                  <a:sym typeface="Poppins" charset="0"/>
                </a:endParaRPr>
              </a:p>
            </p:txBody>
          </p:sp>
          <p:sp>
            <p:nvSpPr>
              <p:cNvPr id="45" name="Text Box 3">
                <a:extLst>
                  <a:ext uri="{FF2B5EF4-FFF2-40B4-BE49-F238E27FC236}">
                    <a16:creationId xmlns:a16="http://schemas.microsoft.com/office/drawing/2014/main" id="{697C7F64-3758-2F4C-9AEA-BE433C87BEF2}"/>
                  </a:ext>
                </a:extLst>
              </p:cNvPr>
              <p:cNvSpPr txBox="1">
                <a:spLocks/>
              </p:cNvSpPr>
              <p:nvPr/>
            </p:nvSpPr>
            <p:spPr bwMode="auto">
              <a:xfrm>
                <a:off x="14064209" y="1994733"/>
                <a:ext cx="4536504" cy="598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3200" b="1" dirty="0">
                    <a:solidFill>
                      <a:schemeClr val="tx1"/>
                    </a:solidFill>
                    <a:latin typeface="Roboto Medium" panose="02000000000000000000" pitchFamily="2" charset="0"/>
                    <a:ea typeface="Roboto Medium" panose="02000000000000000000" pitchFamily="2" charset="0"/>
                    <a:cs typeface="Montserrat Semi" charset="0"/>
                    <a:sym typeface="Poppins Medium" charset="0"/>
                  </a:rPr>
                  <a:t>November 20</a:t>
                </a:r>
                <a:endParaRPr lang="x-none" altLang="x-none" sz="3200" b="1" dirty="0">
                  <a:solidFill>
                    <a:schemeClr val="tx1"/>
                  </a:solidFill>
                  <a:latin typeface="Roboto Medium" panose="02000000000000000000" pitchFamily="2" charset="0"/>
                  <a:ea typeface="Roboto Medium" panose="02000000000000000000" pitchFamily="2" charset="0"/>
                  <a:cs typeface="Montserrat Semi" charset="0"/>
                  <a:sym typeface="Poppins Medium" charset="0"/>
                </a:endParaRPr>
              </a:p>
            </p:txBody>
          </p:sp>
        </p:grpSp>
      </p:grpSp>
      <p:grpSp>
        <p:nvGrpSpPr>
          <p:cNvPr id="12295" name="Группа 45">
            <a:extLst>
              <a:ext uri="{FF2B5EF4-FFF2-40B4-BE49-F238E27FC236}">
                <a16:creationId xmlns:a16="http://schemas.microsoft.com/office/drawing/2014/main" id="{0E726E21-A30D-334E-8B0F-E4A4DC6923E5}"/>
              </a:ext>
            </a:extLst>
          </p:cNvPr>
          <p:cNvGrpSpPr>
            <a:grpSpLocks/>
          </p:cNvGrpSpPr>
          <p:nvPr/>
        </p:nvGrpSpPr>
        <p:grpSpPr bwMode="auto">
          <a:xfrm>
            <a:off x="14280232" y="3917577"/>
            <a:ext cx="3646599" cy="7089359"/>
            <a:chOff x="2489831" y="3910773"/>
            <a:chExt cx="4536504" cy="8768684"/>
          </a:xfrm>
        </p:grpSpPr>
        <p:sp>
          <p:nvSpPr>
            <p:cNvPr id="12296" name="Rectangle 1">
              <a:extLst>
                <a:ext uri="{FF2B5EF4-FFF2-40B4-BE49-F238E27FC236}">
                  <a16:creationId xmlns:a16="http://schemas.microsoft.com/office/drawing/2014/main" id="{E96EFE4E-23B0-E74D-94CE-C4B6D302AA8B}"/>
                </a:ext>
              </a:extLst>
            </p:cNvPr>
            <p:cNvSpPr>
              <a:spLocks noChangeArrowheads="1"/>
            </p:cNvSpPr>
            <p:nvPr/>
          </p:nvSpPr>
          <p:spPr bwMode="auto">
            <a:xfrm>
              <a:off x="2489831" y="6809331"/>
              <a:ext cx="4536503" cy="5870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80000"/>
                </a:lnSpc>
              </a:pPr>
              <a:r>
                <a:rPr lang="en-US" altLang="en-US" sz="2800" b="1" dirty="0">
                  <a:solidFill>
                    <a:srgbClr val="2A3688"/>
                  </a:solidFill>
                  <a:latin typeface="Roboto" panose="02000000000000000000" pitchFamily="2" charset="0"/>
                  <a:ea typeface="Roboto" panose="02000000000000000000" pitchFamily="2" charset="0"/>
                  <a:cs typeface="Open Sans" panose="020B0606030504020204" pitchFamily="34" charset="0"/>
                </a:rPr>
                <a:t>Office Hours </a:t>
              </a:r>
              <a:r>
                <a:rPr lang="en-US" altLang="en-US" sz="2800" dirty="0">
                  <a:solidFill>
                    <a:schemeClr val="bg1"/>
                  </a:solidFill>
                  <a:latin typeface="Roboto" panose="02000000000000000000" pitchFamily="2" charset="0"/>
                  <a:ea typeface="Roboto" panose="02000000000000000000" pitchFamily="2" charset="0"/>
                  <a:cs typeface="Open Sans" panose="020B0606030504020204" pitchFamily="34" charset="0"/>
                </a:rPr>
                <a:t>with United Way staff. Please register beforehand using the link included in the RFP.</a:t>
              </a:r>
            </a:p>
          </p:txBody>
        </p:sp>
        <p:grpSp>
          <p:nvGrpSpPr>
            <p:cNvPr id="12297" name="Группа 47">
              <a:extLst>
                <a:ext uri="{FF2B5EF4-FFF2-40B4-BE49-F238E27FC236}">
                  <a16:creationId xmlns:a16="http://schemas.microsoft.com/office/drawing/2014/main" id="{3D34373B-5102-1A4D-982E-ACB4E803D0CB}"/>
                </a:ext>
              </a:extLst>
            </p:cNvPr>
            <p:cNvGrpSpPr>
              <a:grpSpLocks/>
            </p:cNvGrpSpPr>
            <p:nvPr/>
          </p:nvGrpSpPr>
          <p:grpSpPr bwMode="auto">
            <a:xfrm>
              <a:off x="2489831" y="3910773"/>
              <a:ext cx="4536504" cy="3882008"/>
              <a:chOff x="14064209" y="470468"/>
              <a:chExt cx="4536504" cy="3882008"/>
            </a:xfrm>
          </p:grpSpPr>
          <p:sp>
            <p:nvSpPr>
              <p:cNvPr id="49" name="Полилиния 48">
                <a:extLst>
                  <a:ext uri="{FF2B5EF4-FFF2-40B4-BE49-F238E27FC236}">
                    <a16:creationId xmlns:a16="http://schemas.microsoft.com/office/drawing/2014/main" id="{18EBCB29-DFBE-3745-92DB-B9B5000FA437}"/>
                  </a:ext>
                </a:extLst>
              </p:cNvPr>
              <p:cNvSpPr/>
              <p:nvPr/>
            </p:nvSpPr>
            <p:spPr bwMode="auto">
              <a:xfrm rot="18900000">
                <a:off x="14415003" y="470468"/>
                <a:ext cx="3882536" cy="3882008"/>
              </a:xfrm>
              <a:custGeom>
                <a:avLst/>
                <a:gdLst>
                  <a:gd name="connsiteX0" fmla="*/ 772788 w 3881960"/>
                  <a:gd name="connsiteY0" fmla="*/ 34569 h 3881961"/>
                  <a:gd name="connsiteX1" fmla="*/ 3847393 w 3881960"/>
                  <a:gd name="connsiteY1" fmla="*/ 3109174 h 3881961"/>
                  <a:gd name="connsiteX2" fmla="*/ 3847393 w 3881960"/>
                  <a:gd name="connsiteY2" fmla="*/ 3276085 h 3881961"/>
                  <a:gd name="connsiteX3" fmla="*/ 3276084 w 3881960"/>
                  <a:gd name="connsiteY3" fmla="*/ 3847393 h 3881961"/>
                  <a:gd name="connsiteX4" fmla="*/ 3109173 w 3881960"/>
                  <a:gd name="connsiteY4" fmla="*/ 3847393 h 3881961"/>
                  <a:gd name="connsiteX5" fmla="*/ 1706483 w 3881960"/>
                  <a:gd name="connsiteY5" fmla="*/ 2444703 h 3881961"/>
                  <a:gd name="connsiteX6" fmla="*/ 1437257 w 3881960"/>
                  <a:gd name="connsiteY6" fmla="*/ 2444703 h 3881961"/>
                  <a:gd name="connsiteX7" fmla="*/ 1437257 w 3881960"/>
                  <a:gd name="connsiteY7" fmla="*/ 2175477 h 3881961"/>
                  <a:gd name="connsiteX8" fmla="*/ 34568 w 3881960"/>
                  <a:gd name="connsiteY8" fmla="*/ 772788 h 3881961"/>
                  <a:gd name="connsiteX9" fmla="*/ 34568 w 3881960"/>
                  <a:gd name="connsiteY9" fmla="*/ 605877 h 3881961"/>
                  <a:gd name="connsiteX10" fmla="*/ 605877 w 3881960"/>
                  <a:gd name="connsiteY10" fmla="*/ 34569 h 3881961"/>
                  <a:gd name="connsiteX11" fmla="*/ 772788 w 3881960"/>
                  <a:gd name="connsiteY11" fmla="*/ 34569 h 388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1960" h="3881961">
                    <a:moveTo>
                      <a:pt x="772788" y="34569"/>
                    </a:moveTo>
                    <a:lnTo>
                      <a:pt x="3847393" y="3109174"/>
                    </a:lnTo>
                    <a:cubicBezTo>
                      <a:pt x="3893483" y="3155264"/>
                      <a:pt x="3893484" y="3229994"/>
                      <a:pt x="3847393" y="3276085"/>
                    </a:cubicBezTo>
                    <a:lnTo>
                      <a:pt x="3276084" y="3847393"/>
                    </a:lnTo>
                    <a:cubicBezTo>
                      <a:pt x="3229993" y="3893485"/>
                      <a:pt x="3155264" y="3893484"/>
                      <a:pt x="3109173" y="3847393"/>
                    </a:cubicBezTo>
                    <a:lnTo>
                      <a:pt x="1706483" y="2444703"/>
                    </a:lnTo>
                    <a:lnTo>
                      <a:pt x="1437257" y="2444703"/>
                    </a:lnTo>
                    <a:lnTo>
                      <a:pt x="1437257" y="2175477"/>
                    </a:lnTo>
                    <a:lnTo>
                      <a:pt x="34568" y="772788"/>
                    </a:lnTo>
                    <a:cubicBezTo>
                      <a:pt x="-11523" y="726697"/>
                      <a:pt x="-11523" y="651968"/>
                      <a:pt x="34568" y="605877"/>
                    </a:cubicBezTo>
                    <a:lnTo>
                      <a:pt x="605877" y="34569"/>
                    </a:lnTo>
                    <a:cubicBezTo>
                      <a:pt x="651968" y="-11523"/>
                      <a:pt x="726696" y="-11523"/>
                      <a:pt x="772788" y="34569"/>
                    </a:cubicBezTo>
                    <a:close/>
                  </a:path>
                </a:pathLst>
              </a:custGeom>
              <a:solidFill>
                <a:srgbClr val="2A3688"/>
              </a:solidFill>
              <a:ln w="12700" cap="flat" cmpd="sng" algn="ctr">
                <a:noFill/>
                <a:prstDash val="solid"/>
                <a:miter lim="400000"/>
                <a:headEnd type="none" w="med" len="med"/>
                <a:tailEnd type="none" w="med" len="med"/>
              </a:ln>
              <a:effectLst/>
            </p:spPr>
            <p:txBody>
              <a:bodyPr lIns="38100" tIns="38100" rIns="38100" bIns="38100" anchor="ctr"/>
              <a:lstStyle/>
              <a:p>
                <a:pPr eaLnBrk="1">
                  <a:defRPr/>
                </a:pPr>
                <a:endParaRPr lang="ru-RU">
                  <a:latin typeface="Poppins" charset="0"/>
                  <a:ea typeface="Poppins" charset="0"/>
                  <a:cs typeface="Poppins" charset="0"/>
                  <a:sym typeface="Poppins" charset="0"/>
                </a:endParaRPr>
              </a:p>
            </p:txBody>
          </p:sp>
          <p:sp>
            <p:nvSpPr>
              <p:cNvPr id="50" name="Text Box 3">
                <a:extLst>
                  <a:ext uri="{FF2B5EF4-FFF2-40B4-BE49-F238E27FC236}">
                    <a16:creationId xmlns:a16="http://schemas.microsoft.com/office/drawing/2014/main" id="{E378EE73-3E21-1941-8680-4A8449C99EE1}"/>
                  </a:ext>
                </a:extLst>
              </p:cNvPr>
              <p:cNvSpPr txBox="1">
                <a:spLocks/>
              </p:cNvSpPr>
              <p:nvPr/>
            </p:nvSpPr>
            <p:spPr bwMode="auto">
              <a:xfrm>
                <a:off x="14064209" y="2058917"/>
                <a:ext cx="4536504" cy="5985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3200" b="1" dirty="0">
                    <a:solidFill>
                      <a:schemeClr val="tx1"/>
                    </a:solidFill>
                    <a:latin typeface="Roboto Medium" panose="02000000000000000000" pitchFamily="2" charset="0"/>
                    <a:ea typeface="Roboto Medium" panose="02000000000000000000" pitchFamily="2" charset="0"/>
                    <a:cs typeface="Montserrat Semi" charset="0"/>
                    <a:sym typeface="Poppins Medium" charset="0"/>
                  </a:rPr>
                  <a:t>December 7 - 11</a:t>
                </a:r>
                <a:endParaRPr lang="x-none" altLang="x-none" sz="3200" b="1" dirty="0">
                  <a:solidFill>
                    <a:schemeClr val="tx1"/>
                  </a:solidFill>
                  <a:latin typeface="Roboto Medium" panose="02000000000000000000" pitchFamily="2" charset="0"/>
                  <a:ea typeface="Roboto Medium" panose="02000000000000000000" pitchFamily="2" charset="0"/>
                  <a:cs typeface="Montserrat Semi" charset="0"/>
                  <a:sym typeface="Poppins Medium" charset="0"/>
                </a:endParaRPr>
              </a:p>
            </p:txBody>
          </p:sp>
        </p:grpSp>
      </p:grpSp>
      <p:grpSp>
        <p:nvGrpSpPr>
          <p:cNvPr id="25" name="Группа 40">
            <a:extLst>
              <a:ext uri="{FF2B5EF4-FFF2-40B4-BE49-F238E27FC236}">
                <a16:creationId xmlns:a16="http://schemas.microsoft.com/office/drawing/2014/main" id="{AF440DD1-ACAC-B849-AF18-A7984C68FB21}"/>
              </a:ext>
            </a:extLst>
          </p:cNvPr>
          <p:cNvGrpSpPr>
            <a:grpSpLocks/>
          </p:cNvGrpSpPr>
          <p:nvPr/>
        </p:nvGrpSpPr>
        <p:grpSpPr bwMode="auto">
          <a:xfrm>
            <a:off x="18240672" y="3917576"/>
            <a:ext cx="3646599" cy="3882838"/>
            <a:chOff x="2489831" y="3910773"/>
            <a:chExt cx="4536504" cy="4802604"/>
          </a:xfrm>
        </p:grpSpPr>
        <p:sp>
          <p:nvSpPr>
            <p:cNvPr id="26" name="Rectangle 1">
              <a:extLst>
                <a:ext uri="{FF2B5EF4-FFF2-40B4-BE49-F238E27FC236}">
                  <a16:creationId xmlns:a16="http://schemas.microsoft.com/office/drawing/2014/main" id="{4C332AE4-67CC-214F-90B2-705B801EE5B8}"/>
                </a:ext>
              </a:extLst>
            </p:cNvPr>
            <p:cNvSpPr>
              <a:spLocks noChangeArrowheads="1"/>
            </p:cNvSpPr>
            <p:nvPr/>
          </p:nvSpPr>
          <p:spPr bwMode="auto">
            <a:xfrm>
              <a:off x="2489831" y="6809329"/>
              <a:ext cx="4536503" cy="190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80000"/>
                </a:lnSpc>
              </a:pPr>
              <a:r>
                <a:rPr lang="en-US" altLang="en-US" sz="2800" b="1" dirty="0">
                  <a:solidFill>
                    <a:srgbClr val="FF443B"/>
                  </a:solidFill>
                  <a:latin typeface="Roboto" panose="02000000000000000000" pitchFamily="2" charset="0"/>
                  <a:ea typeface="Roboto" panose="02000000000000000000" pitchFamily="2" charset="0"/>
                  <a:cs typeface="Open Sans" panose="020B0606030504020204" pitchFamily="34" charset="0"/>
                </a:rPr>
                <a:t>Applications</a:t>
              </a:r>
              <a:r>
                <a:rPr lang="en-US" altLang="en-US" sz="2800" b="1" dirty="0">
                  <a:solidFill>
                    <a:schemeClr val="bg1"/>
                  </a:solidFill>
                  <a:latin typeface="Roboto" panose="02000000000000000000" pitchFamily="2" charset="0"/>
                  <a:ea typeface="Roboto" panose="02000000000000000000" pitchFamily="2" charset="0"/>
                  <a:cs typeface="Open Sans" panose="020B0606030504020204" pitchFamily="34" charset="0"/>
                </a:rPr>
                <a:t> </a:t>
              </a:r>
              <a:r>
                <a:rPr lang="en-US" altLang="en-US" sz="2800" dirty="0">
                  <a:solidFill>
                    <a:schemeClr val="bg1"/>
                  </a:solidFill>
                  <a:latin typeface="Roboto" panose="02000000000000000000" pitchFamily="2" charset="0"/>
                  <a:ea typeface="Roboto" panose="02000000000000000000" pitchFamily="2" charset="0"/>
                  <a:cs typeface="Open Sans" panose="020B0606030504020204" pitchFamily="34" charset="0"/>
                </a:rPr>
                <a:t>due </a:t>
              </a:r>
              <a:br>
                <a:rPr lang="en-US" altLang="en-US" sz="2800" dirty="0">
                  <a:solidFill>
                    <a:schemeClr val="bg1"/>
                  </a:solidFill>
                  <a:latin typeface="Roboto" panose="02000000000000000000" pitchFamily="2" charset="0"/>
                  <a:ea typeface="Roboto" panose="02000000000000000000" pitchFamily="2" charset="0"/>
                  <a:cs typeface="Open Sans" panose="020B0606030504020204" pitchFamily="34" charset="0"/>
                </a:rPr>
              </a:br>
              <a:r>
                <a:rPr lang="en-US" altLang="en-US" sz="2800" dirty="0">
                  <a:solidFill>
                    <a:schemeClr val="bg1"/>
                  </a:solidFill>
                  <a:latin typeface="Roboto" panose="02000000000000000000" pitchFamily="2" charset="0"/>
                  <a:ea typeface="Roboto" panose="02000000000000000000" pitchFamily="2" charset="0"/>
                  <a:cs typeface="Open Sans" panose="020B0606030504020204" pitchFamily="34" charset="0"/>
                </a:rPr>
                <a:t>at 3 pm.</a:t>
              </a:r>
            </a:p>
          </p:txBody>
        </p:sp>
        <p:grpSp>
          <p:nvGrpSpPr>
            <p:cNvPr id="27" name="Группа 42">
              <a:extLst>
                <a:ext uri="{FF2B5EF4-FFF2-40B4-BE49-F238E27FC236}">
                  <a16:creationId xmlns:a16="http://schemas.microsoft.com/office/drawing/2014/main" id="{264D9B36-61A5-D84F-B513-46FFA055A64D}"/>
                </a:ext>
              </a:extLst>
            </p:cNvPr>
            <p:cNvGrpSpPr>
              <a:grpSpLocks/>
            </p:cNvGrpSpPr>
            <p:nvPr/>
          </p:nvGrpSpPr>
          <p:grpSpPr bwMode="auto">
            <a:xfrm>
              <a:off x="2489831" y="3910773"/>
              <a:ext cx="4536504" cy="3882008"/>
              <a:chOff x="14064209" y="470468"/>
              <a:chExt cx="4536504" cy="3882008"/>
            </a:xfrm>
          </p:grpSpPr>
          <p:sp>
            <p:nvSpPr>
              <p:cNvPr id="28" name="Полилиния 43">
                <a:extLst>
                  <a:ext uri="{FF2B5EF4-FFF2-40B4-BE49-F238E27FC236}">
                    <a16:creationId xmlns:a16="http://schemas.microsoft.com/office/drawing/2014/main" id="{107CA8F9-C0F3-B54D-AE70-0716E9403CB1}"/>
                  </a:ext>
                </a:extLst>
              </p:cNvPr>
              <p:cNvSpPr/>
              <p:nvPr/>
            </p:nvSpPr>
            <p:spPr bwMode="auto">
              <a:xfrm rot="18900000">
                <a:off x="14415002" y="470468"/>
                <a:ext cx="3882536" cy="3882008"/>
              </a:xfrm>
              <a:custGeom>
                <a:avLst/>
                <a:gdLst>
                  <a:gd name="connsiteX0" fmla="*/ 772788 w 3881960"/>
                  <a:gd name="connsiteY0" fmla="*/ 34569 h 3881961"/>
                  <a:gd name="connsiteX1" fmla="*/ 3847393 w 3881960"/>
                  <a:gd name="connsiteY1" fmla="*/ 3109174 h 3881961"/>
                  <a:gd name="connsiteX2" fmla="*/ 3847393 w 3881960"/>
                  <a:gd name="connsiteY2" fmla="*/ 3276085 h 3881961"/>
                  <a:gd name="connsiteX3" fmla="*/ 3276084 w 3881960"/>
                  <a:gd name="connsiteY3" fmla="*/ 3847393 h 3881961"/>
                  <a:gd name="connsiteX4" fmla="*/ 3109173 w 3881960"/>
                  <a:gd name="connsiteY4" fmla="*/ 3847393 h 3881961"/>
                  <a:gd name="connsiteX5" fmla="*/ 1706483 w 3881960"/>
                  <a:gd name="connsiteY5" fmla="*/ 2444703 h 3881961"/>
                  <a:gd name="connsiteX6" fmla="*/ 1437257 w 3881960"/>
                  <a:gd name="connsiteY6" fmla="*/ 2444703 h 3881961"/>
                  <a:gd name="connsiteX7" fmla="*/ 1437257 w 3881960"/>
                  <a:gd name="connsiteY7" fmla="*/ 2175477 h 3881961"/>
                  <a:gd name="connsiteX8" fmla="*/ 34568 w 3881960"/>
                  <a:gd name="connsiteY8" fmla="*/ 772788 h 3881961"/>
                  <a:gd name="connsiteX9" fmla="*/ 34568 w 3881960"/>
                  <a:gd name="connsiteY9" fmla="*/ 605877 h 3881961"/>
                  <a:gd name="connsiteX10" fmla="*/ 605877 w 3881960"/>
                  <a:gd name="connsiteY10" fmla="*/ 34569 h 3881961"/>
                  <a:gd name="connsiteX11" fmla="*/ 772788 w 3881960"/>
                  <a:gd name="connsiteY11" fmla="*/ 34569 h 388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1960" h="3881961">
                    <a:moveTo>
                      <a:pt x="772788" y="34569"/>
                    </a:moveTo>
                    <a:lnTo>
                      <a:pt x="3847393" y="3109174"/>
                    </a:lnTo>
                    <a:cubicBezTo>
                      <a:pt x="3893483" y="3155264"/>
                      <a:pt x="3893484" y="3229994"/>
                      <a:pt x="3847393" y="3276085"/>
                    </a:cubicBezTo>
                    <a:lnTo>
                      <a:pt x="3276084" y="3847393"/>
                    </a:lnTo>
                    <a:cubicBezTo>
                      <a:pt x="3229993" y="3893485"/>
                      <a:pt x="3155264" y="3893484"/>
                      <a:pt x="3109173" y="3847393"/>
                    </a:cubicBezTo>
                    <a:lnTo>
                      <a:pt x="1706483" y="2444703"/>
                    </a:lnTo>
                    <a:lnTo>
                      <a:pt x="1437257" y="2444703"/>
                    </a:lnTo>
                    <a:lnTo>
                      <a:pt x="1437257" y="2175477"/>
                    </a:lnTo>
                    <a:lnTo>
                      <a:pt x="34568" y="772788"/>
                    </a:lnTo>
                    <a:cubicBezTo>
                      <a:pt x="-11523" y="726697"/>
                      <a:pt x="-11523" y="651968"/>
                      <a:pt x="34568" y="605877"/>
                    </a:cubicBezTo>
                    <a:lnTo>
                      <a:pt x="605877" y="34569"/>
                    </a:lnTo>
                    <a:cubicBezTo>
                      <a:pt x="651968" y="-11523"/>
                      <a:pt x="726696" y="-11523"/>
                      <a:pt x="772788" y="34569"/>
                    </a:cubicBezTo>
                    <a:close/>
                  </a:path>
                </a:pathLst>
              </a:custGeom>
              <a:solidFill>
                <a:srgbClr val="FF443B"/>
              </a:solidFill>
              <a:ln w="12700" cap="flat" cmpd="sng" algn="ctr">
                <a:noFill/>
                <a:prstDash val="solid"/>
                <a:miter lim="400000"/>
                <a:headEnd type="none" w="med" len="med"/>
                <a:tailEnd type="none" w="med" len="med"/>
              </a:ln>
              <a:effectLst/>
            </p:spPr>
            <p:txBody>
              <a:bodyPr lIns="38100" tIns="38100" rIns="38100" bIns="38100" anchor="ctr"/>
              <a:lstStyle/>
              <a:p>
                <a:pPr eaLnBrk="1">
                  <a:defRPr/>
                </a:pPr>
                <a:endParaRPr lang="ru-RU">
                  <a:latin typeface="Poppins" charset="0"/>
                  <a:ea typeface="Poppins" charset="0"/>
                  <a:cs typeface="Poppins" charset="0"/>
                  <a:sym typeface="Poppins" charset="0"/>
                </a:endParaRPr>
              </a:p>
            </p:txBody>
          </p:sp>
          <p:sp>
            <p:nvSpPr>
              <p:cNvPr id="29" name="Text Box 3">
                <a:extLst>
                  <a:ext uri="{FF2B5EF4-FFF2-40B4-BE49-F238E27FC236}">
                    <a16:creationId xmlns:a16="http://schemas.microsoft.com/office/drawing/2014/main" id="{697C7F64-3758-2F4C-9AEA-BE433C87BEF2}"/>
                  </a:ext>
                </a:extLst>
              </p:cNvPr>
              <p:cNvSpPr txBox="1">
                <a:spLocks/>
              </p:cNvSpPr>
              <p:nvPr/>
            </p:nvSpPr>
            <p:spPr bwMode="auto">
              <a:xfrm>
                <a:off x="14064209" y="2058919"/>
                <a:ext cx="4536504" cy="5985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3200" b="1" dirty="0">
                    <a:solidFill>
                      <a:schemeClr val="tx1"/>
                    </a:solidFill>
                    <a:latin typeface="Roboto Medium" panose="02000000000000000000" pitchFamily="2" charset="0"/>
                    <a:ea typeface="Roboto Medium" panose="02000000000000000000" pitchFamily="2" charset="0"/>
                    <a:cs typeface="Montserrat Semi" charset="0"/>
                    <a:sym typeface="Poppins Medium" charset="0"/>
                  </a:rPr>
                  <a:t>January 15</a:t>
                </a:r>
                <a:endParaRPr lang="x-none" altLang="x-none" sz="3200" b="1" dirty="0">
                  <a:solidFill>
                    <a:schemeClr val="tx1"/>
                  </a:solidFill>
                  <a:latin typeface="Roboto Medium" panose="02000000000000000000" pitchFamily="2" charset="0"/>
                  <a:ea typeface="Roboto Medium" panose="02000000000000000000" pitchFamily="2" charset="0"/>
                  <a:cs typeface="Montserrat Semi" charset="0"/>
                  <a:sym typeface="Poppins Medium" charset="0"/>
                </a:endParaRPr>
              </a:p>
            </p:txBody>
          </p:sp>
        </p:grpSp>
      </p:grpSp>
      <p:grpSp>
        <p:nvGrpSpPr>
          <p:cNvPr id="30" name="Группа 1">
            <a:extLst>
              <a:ext uri="{FF2B5EF4-FFF2-40B4-BE49-F238E27FC236}">
                <a16:creationId xmlns:a16="http://schemas.microsoft.com/office/drawing/2014/main" id="{8EB84B89-A263-E642-BBAA-D61C65FB3D3E}"/>
              </a:ext>
            </a:extLst>
          </p:cNvPr>
          <p:cNvGrpSpPr>
            <a:grpSpLocks/>
          </p:cNvGrpSpPr>
          <p:nvPr/>
        </p:nvGrpSpPr>
        <p:grpSpPr bwMode="auto">
          <a:xfrm>
            <a:off x="12768263" y="1697038"/>
            <a:ext cx="10233025" cy="806450"/>
            <a:chOff x="5695546" y="665312"/>
            <a:chExt cx="13721558" cy="1080120"/>
          </a:xfrm>
        </p:grpSpPr>
        <p:sp>
          <p:nvSpPr>
            <p:cNvPr id="31" name="Скругленный прямоугольник 2">
              <a:extLst>
                <a:ext uri="{FF2B5EF4-FFF2-40B4-BE49-F238E27FC236}">
                  <a16:creationId xmlns:a16="http://schemas.microsoft.com/office/drawing/2014/main" id="{12D1C7FC-8275-0347-9CB0-CDC2F10D30B1}"/>
                </a:ext>
              </a:extLst>
            </p:cNvPr>
            <p:cNvSpPr>
              <a:spLocks noChangeArrowheads="1"/>
            </p:cNvSpPr>
            <p:nvPr/>
          </p:nvSpPr>
          <p:spPr bwMode="auto">
            <a:xfrm>
              <a:off x="569554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dirty="0"/>
            </a:p>
          </p:txBody>
        </p:sp>
        <p:sp>
          <p:nvSpPr>
            <p:cNvPr id="32" name="Скругленный прямоугольник 3">
              <a:extLst>
                <a:ext uri="{FF2B5EF4-FFF2-40B4-BE49-F238E27FC236}">
                  <a16:creationId xmlns:a16="http://schemas.microsoft.com/office/drawing/2014/main" id="{AAFA7806-EF4C-3442-8FD1-36F19736A6B6}"/>
                </a:ext>
              </a:extLst>
            </p:cNvPr>
            <p:cNvSpPr>
              <a:spLocks noChangeArrowheads="1"/>
            </p:cNvSpPr>
            <p:nvPr/>
          </p:nvSpPr>
          <p:spPr bwMode="auto">
            <a:xfrm>
              <a:off x="7100150"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33" name="Скругленный прямоугольник 4">
              <a:extLst>
                <a:ext uri="{FF2B5EF4-FFF2-40B4-BE49-F238E27FC236}">
                  <a16:creationId xmlns:a16="http://schemas.microsoft.com/office/drawing/2014/main" id="{0423D320-7D70-C442-B69D-BE45F19E64C0}"/>
                </a:ext>
              </a:extLst>
            </p:cNvPr>
            <p:cNvSpPr>
              <a:spLocks noChangeArrowheads="1"/>
            </p:cNvSpPr>
            <p:nvPr/>
          </p:nvSpPr>
          <p:spPr bwMode="auto">
            <a:xfrm>
              <a:off x="850475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34" name="Скругленный прямоугольник 5">
              <a:extLst>
                <a:ext uri="{FF2B5EF4-FFF2-40B4-BE49-F238E27FC236}">
                  <a16:creationId xmlns:a16="http://schemas.microsoft.com/office/drawing/2014/main" id="{FF54344B-A3D0-D447-9DBF-4230ADA1D549}"/>
                </a:ext>
              </a:extLst>
            </p:cNvPr>
            <p:cNvSpPr>
              <a:spLocks noChangeArrowheads="1"/>
            </p:cNvSpPr>
            <p:nvPr/>
          </p:nvSpPr>
          <p:spPr bwMode="auto">
            <a:xfrm>
              <a:off x="9909358"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35" name="Скругленный прямоугольник 6">
              <a:extLst>
                <a:ext uri="{FF2B5EF4-FFF2-40B4-BE49-F238E27FC236}">
                  <a16:creationId xmlns:a16="http://schemas.microsoft.com/office/drawing/2014/main" id="{C1D5B419-FB3B-D54A-91FD-B11FF1948229}"/>
                </a:ext>
              </a:extLst>
            </p:cNvPr>
            <p:cNvSpPr>
              <a:spLocks noChangeArrowheads="1"/>
            </p:cNvSpPr>
            <p:nvPr/>
          </p:nvSpPr>
          <p:spPr bwMode="auto">
            <a:xfrm>
              <a:off x="11313962" y="665312"/>
              <a:ext cx="1080120" cy="1080120"/>
            </a:xfrm>
            <a:prstGeom prst="roundRect">
              <a:avLst>
                <a:gd name="adj" fmla="val 6824"/>
              </a:avLst>
            </a:prstGeom>
            <a:solidFill>
              <a:srgbClr val="F05355"/>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36" name="Скругленный прямоугольник 7">
              <a:extLst>
                <a:ext uri="{FF2B5EF4-FFF2-40B4-BE49-F238E27FC236}">
                  <a16:creationId xmlns:a16="http://schemas.microsoft.com/office/drawing/2014/main" id="{903A6783-2806-AB43-BB46-D05F5792B9E4}"/>
                </a:ext>
              </a:extLst>
            </p:cNvPr>
            <p:cNvSpPr>
              <a:spLocks noChangeArrowheads="1"/>
            </p:cNvSpPr>
            <p:nvPr/>
          </p:nvSpPr>
          <p:spPr bwMode="auto">
            <a:xfrm>
              <a:off x="1271856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37" name="Скругленный прямоугольник 8">
              <a:extLst>
                <a:ext uri="{FF2B5EF4-FFF2-40B4-BE49-F238E27FC236}">
                  <a16:creationId xmlns:a16="http://schemas.microsoft.com/office/drawing/2014/main" id="{BC4643A7-28F9-4E40-98DE-1116F08BD6B5}"/>
                </a:ext>
              </a:extLst>
            </p:cNvPr>
            <p:cNvSpPr>
              <a:spLocks noChangeArrowheads="1"/>
            </p:cNvSpPr>
            <p:nvPr/>
          </p:nvSpPr>
          <p:spPr bwMode="auto">
            <a:xfrm>
              <a:off x="14123170"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38" name="Скругленный прямоугольник 9">
              <a:extLst>
                <a:ext uri="{FF2B5EF4-FFF2-40B4-BE49-F238E27FC236}">
                  <a16:creationId xmlns:a16="http://schemas.microsoft.com/office/drawing/2014/main" id="{DDFFE55D-42A1-FD49-9084-5BAC660D93A9}"/>
                </a:ext>
              </a:extLst>
            </p:cNvPr>
            <p:cNvSpPr>
              <a:spLocks noChangeArrowheads="1"/>
            </p:cNvSpPr>
            <p:nvPr/>
          </p:nvSpPr>
          <p:spPr bwMode="auto">
            <a:xfrm>
              <a:off x="1552777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41" name="Скругленный прямоугольник 10">
              <a:extLst>
                <a:ext uri="{FF2B5EF4-FFF2-40B4-BE49-F238E27FC236}">
                  <a16:creationId xmlns:a16="http://schemas.microsoft.com/office/drawing/2014/main" id="{52CEEE94-CCA2-4A41-BE59-1947C2B128D9}"/>
                </a:ext>
              </a:extLst>
            </p:cNvPr>
            <p:cNvSpPr>
              <a:spLocks noChangeArrowheads="1"/>
            </p:cNvSpPr>
            <p:nvPr/>
          </p:nvSpPr>
          <p:spPr bwMode="auto">
            <a:xfrm>
              <a:off x="16932378"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42" name="Скругленный прямоугольник 11">
              <a:extLst>
                <a:ext uri="{FF2B5EF4-FFF2-40B4-BE49-F238E27FC236}">
                  <a16:creationId xmlns:a16="http://schemas.microsoft.com/office/drawing/2014/main" id="{FB1336D0-F4CB-0045-B141-573B0DC20A83}"/>
                </a:ext>
              </a:extLst>
            </p:cNvPr>
            <p:cNvSpPr>
              <a:spLocks noChangeArrowheads="1"/>
            </p:cNvSpPr>
            <p:nvPr/>
          </p:nvSpPr>
          <p:spPr bwMode="auto">
            <a:xfrm>
              <a:off x="18336984"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gr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a:extLst>
              <a:ext uri="{FF2B5EF4-FFF2-40B4-BE49-F238E27FC236}">
                <a16:creationId xmlns:a16="http://schemas.microsoft.com/office/drawing/2014/main" id="{A5227261-2D03-4A45-A1B0-10F15E58F7BF}"/>
              </a:ext>
            </a:extLst>
          </p:cNvPr>
          <p:cNvSpPr txBox="1">
            <a:spLocks/>
          </p:cNvSpPr>
          <p:nvPr/>
        </p:nvSpPr>
        <p:spPr bwMode="auto">
          <a:xfrm>
            <a:off x="22545675" y="124920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D8A845E8-65FF-AE47-A93F-6F724043BFD2}"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36</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
        <p:nvSpPr>
          <p:cNvPr id="7" name="Text Box 2">
            <a:extLst>
              <a:ext uri="{FF2B5EF4-FFF2-40B4-BE49-F238E27FC236}">
                <a16:creationId xmlns:a16="http://schemas.microsoft.com/office/drawing/2014/main" id="{16915B3A-F0DC-504A-946E-346CB2B559F1}"/>
              </a:ext>
            </a:extLst>
          </p:cNvPr>
          <p:cNvSpPr txBox="1">
            <a:spLocks/>
          </p:cNvSpPr>
          <p:nvPr/>
        </p:nvSpPr>
        <p:spPr bwMode="auto">
          <a:xfrm>
            <a:off x="2400300" y="2100263"/>
            <a:ext cx="5592763" cy="569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spAutoFit/>
          </a:bodyPr>
          <a:lstStyle/>
          <a:p>
            <a:pPr eaLnBrk="1">
              <a:defRPr/>
            </a:pPr>
            <a:r>
              <a:rPr lang="en-US"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rPr>
              <a:t>GRANT OPPORTUNITIES</a:t>
            </a:r>
            <a:endParaRPr lang="x-none"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endParaRPr>
          </a:p>
        </p:txBody>
      </p:sp>
      <p:grpSp>
        <p:nvGrpSpPr>
          <p:cNvPr id="30" name="Group 2">
            <a:extLst>
              <a:ext uri="{FF2B5EF4-FFF2-40B4-BE49-F238E27FC236}">
                <a16:creationId xmlns:a16="http://schemas.microsoft.com/office/drawing/2014/main" id="{482766C9-6AFA-5F4A-AB09-26C387114B63}"/>
              </a:ext>
            </a:extLst>
          </p:cNvPr>
          <p:cNvGrpSpPr>
            <a:grpSpLocks/>
          </p:cNvGrpSpPr>
          <p:nvPr/>
        </p:nvGrpSpPr>
        <p:grpSpPr bwMode="auto">
          <a:xfrm>
            <a:off x="1809000" y="4074959"/>
            <a:ext cx="12368126" cy="5462555"/>
            <a:chOff x="2043481" y="4589314"/>
            <a:chExt cx="17786571" cy="5461679"/>
          </a:xfrm>
        </p:grpSpPr>
        <p:sp>
          <p:nvSpPr>
            <p:cNvPr id="31" name="Text Box 3">
              <a:extLst>
                <a:ext uri="{FF2B5EF4-FFF2-40B4-BE49-F238E27FC236}">
                  <a16:creationId xmlns:a16="http://schemas.microsoft.com/office/drawing/2014/main" id="{007D5A8D-239E-8243-A9E6-7121CB72F793}"/>
                </a:ext>
              </a:extLst>
            </p:cNvPr>
            <p:cNvSpPr txBox="1">
              <a:spLocks/>
            </p:cNvSpPr>
            <p:nvPr/>
          </p:nvSpPr>
          <p:spPr bwMode="auto">
            <a:xfrm>
              <a:off x="2043481" y="4589314"/>
              <a:ext cx="17786571" cy="1585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8400" dirty="0">
                  <a:solidFill>
                    <a:schemeClr val="bg1"/>
                  </a:solidFill>
                  <a:latin typeface="Freeland ☞" pitchFamily="2" charset="77"/>
                  <a:ea typeface="Roboto" panose="02000000000000000000" pitchFamily="2" charset="0"/>
                  <a:cs typeface="Montserrat Semi" charset="0"/>
                  <a:sym typeface="Poppins Medium" charset="0"/>
                </a:rPr>
                <a:t>Capacity Building Grants</a:t>
              </a:r>
              <a:endParaRPr lang="x-none" altLang="x-none" sz="8400" dirty="0">
                <a:solidFill>
                  <a:schemeClr val="bg1"/>
                </a:solidFill>
                <a:latin typeface="Freeland ☞" pitchFamily="2" charset="77"/>
                <a:ea typeface="Roboto" panose="02000000000000000000" pitchFamily="2" charset="0"/>
                <a:cs typeface="Montserrat Semi" charset="0"/>
                <a:sym typeface="Poppins Medium" charset="0"/>
              </a:endParaRPr>
            </a:p>
          </p:txBody>
        </p:sp>
        <p:sp>
          <p:nvSpPr>
            <p:cNvPr id="32" name="Rectangle 1">
              <a:extLst>
                <a:ext uri="{FF2B5EF4-FFF2-40B4-BE49-F238E27FC236}">
                  <a16:creationId xmlns:a16="http://schemas.microsoft.com/office/drawing/2014/main" id="{2A03C222-66BD-1D46-8414-B9DA386ED44F}"/>
                </a:ext>
              </a:extLst>
            </p:cNvPr>
            <p:cNvSpPr>
              <a:spLocks noChangeArrowheads="1"/>
            </p:cNvSpPr>
            <p:nvPr/>
          </p:nvSpPr>
          <p:spPr bwMode="auto">
            <a:xfrm>
              <a:off x="2927942" y="7299912"/>
              <a:ext cx="16215254" cy="2751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80000"/>
                </a:lnSpc>
              </a:pPr>
              <a:r>
                <a:rPr lang="en-US" altLang="en-US" sz="4800" dirty="0">
                  <a:solidFill>
                    <a:schemeClr val="bg1"/>
                  </a:solidFill>
                  <a:latin typeface="Roboto" panose="02000000000000000000" pitchFamily="2" charset="0"/>
                  <a:ea typeface="Roboto" panose="02000000000000000000" pitchFamily="2" charset="0"/>
                  <a:cs typeface="Open Sans" panose="020B0606030504020204" pitchFamily="34" charset="0"/>
                </a:rPr>
                <a:t>The Request for Proposals (RFP) for the 2021-2022 Capacity Building Grant Program will release in </a:t>
              </a:r>
              <a:r>
                <a:rPr lang="en-US" altLang="en-US" sz="4800" b="1" dirty="0">
                  <a:solidFill>
                    <a:srgbClr val="00AEEF"/>
                  </a:solidFill>
                  <a:latin typeface="Roboto" panose="02000000000000000000" pitchFamily="2" charset="0"/>
                  <a:ea typeface="Roboto" panose="02000000000000000000" pitchFamily="2" charset="0"/>
                  <a:cs typeface="Open Sans" panose="020B0606030504020204" pitchFamily="34" charset="0"/>
                </a:rPr>
                <a:t>late January 2021.</a:t>
              </a:r>
            </a:p>
          </p:txBody>
        </p:sp>
      </p:grpSp>
      <p:sp>
        <p:nvSpPr>
          <p:cNvPr id="9" name="Shape 381">
            <a:extLst>
              <a:ext uri="{FF2B5EF4-FFF2-40B4-BE49-F238E27FC236}">
                <a16:creationId xmlns:a16="http://schemas.microsoft.com/office/drawing/2014/main" id="{B92CD9E8-4B59-FF43-9F30-E35F9E0312F7}"/>
              </a:ext>
            </a:extLst>
          </p:cNvPr>
          <p:cNvSpPr/>
          <p:nvPr/>
        </p:nvSpPr>
        <p:spPr bwMode="auto">
          <a:xfrm>
            <a:off x="17816519" y="5417840"/>
            <a:ext cx="3733473" cy="3733473"/>
          </a:xfrm>
          <a:prstGeom prst="ellipse">
            <a:avLst/>
          </a:prstGeom>
          <a:solidFill>
            <a:srgbClr val="F05355"/>
          </a:solidFill>
          <a:ln w="3175" cap="flat">
            <a:noFill/>
            <a:miter lim="400000"/>
          </a:ln>
          <a:effectLst/>
        </p:spPr>
        <p:txBody>
          <a:bodyPr lIns="38100" tIns="38100" rIns="38100" bIns="38100" anchor="ctr"/>
          <a:lstStyle/>
          <a:p>
            <a:pPr algn="ctr">
              <a:defRPr sz="3000">
                <a:solidFill>
                  <a:srgbClr val="FFFFFF"/>
                </a:solidFill>
                <a:latin typeface="Helvetica Light"/>
                <a:ea typeface="Helvetica Light"/>
                <a:cs typeface="Helvetica Light"/>
                <a:sym typeface="Helvetica Light"/>
              </a:defRPr>
            </a:pPr>
            <a:endParaRPr sz="3000">
              <a:solidFill>
                <a:srgbClr val="FFFFFF"/>
              </a:solidFill>
              <a:latin typeface="Helvetica Light"/>
              <a:ea typeface="Helvetica Light"/>
              <a:cs typeface="Helvetica Light"/>
              <a:sym typeface="Helvetica Light"/>
            </a:endParaRPr>
          </a:p>
        </p:txBody>
      </p:sp>
      <p:sp>
        <p:nvSpPr>
          <p:cNvPr id="11" name="Shape 511">
            <a:extLst>
              <a:ext uri="{FF2B5EF4-FFF2-40B4-BE49-F238E27FC236}">
                <a16:creationId xmlns:a16="http://schemas.microsoft.com/office/drawing/2014/main" id="{8059F096-33B4-8243-8E2B-556190D44CB6}"/>
              </a:ext>
            </a:extLst>
          </p:cNvPr>
          <p:cNvSpPr/>
          <p:nvPr/>
        </p:nvSpPr>
        <p:spPr>
          <a:xfrm>
            <a:off x="19001453" y="6369889"/>
            <a:ext cx="1363603" cy="1703233"/>
          </a:xfrm>
          <a:custGeom>
            <a:avLst/>
            <a:gdLst/>
            <a:ahLst/>
            <a:cxnLst>
              <a:cxn ang="0">
                <a:pos x="wd2" y="hd2"/>
              </a:cxn>
              <a:cxn ang="5400000">
                <a:pos x="wd2" y="hd2"/>
              </a:cxn>
              <a:cxn ang="10800000">
                <a:pos x="wd2" y="hd2"/>
              </a:cxn>
              <a:cxn ang="16200000">
                <a:pos x="wd2" y="hd2"/>
              </a:cxn>
            </a:cxnLst>
            <a:rect l="0" t="0" r="r" b="b"/>
            <a:pathLst>
              <a:path w="21600" h="21600" extrusionOk="0">
                <a:moveTo>
                  <a:pt x="10659" y="21600"/>
                </a:moveTo>
                <a:cubicBezTo>
                  <a:pt x="12121" y="21600"/>
                  <a:pt x="13347" y="20560"/>
                  <a:pt x="13347" y="19520"/>
                </a:cubicBezTo>
                <a:lnTo>
                  <a:pt x="8253" y="19520"/>
                </a:lnTo>
                <a:cubicBezTo>
                  <a:pt x="8253" y="20560"/>
                  <a:pt x="9479" y="21600"/>
                  <a:pt x="10659" y="21600"/>
                </a:cubicBezTo>
                <a:close/>
                <a:moveTo>
                  <a:pt x="18912" y="15200"/>
                </a:moveTo>
                <a:lnTo>
                  <a:pt x="18912" y="9240"/>
                </a:lnTo>
                <a:cubicBezTo>
                  <a:pt x="18912" y="5960"/>
                  <a:pt x="16271" y="3280"/>
                  <a:pt x="12639" y="2480"/>
                </a:cubicBezTo>
                <a:lnTo>
                  <a:pt x="12639" y="1640"/>
                </a:lnTo>
                <a:cubicBezTo>
                  <a:pt x="12639" y="840"/>
                  <a:pt x="11790" y="0"/>
                  <a:pt x="10659" y="0"/>
                </a:cubicBezTo>
                <a:cubicBezTo>
                  <a:pt x="9574" y="0"/>
                  <a:pt x="9008" y="840"/>
                  <a:pt x="9008" y="1640"/>
                </a:cubicBezTo>
                <a:lnTo>
                  <a:pt x="9008" y="2480"/>
                </a:lnTo>
                <a:cubicBezTo>
                  <a:pt x="5093" y="3280"/>
                  <a:pt x="2452" y="5960"/>
                  <a:pt x="2452" y="9240"/>
                </a:cubicBezTo>
                <a:lnTo>
                  <a:pt x="2452" y="15200"/>
                </a:lnTo>
                <a:lnTo>
                  <a:pt x="0" y="17280"/>
                </a:lnTo>
                <a:lnTo>
                  <a:pt x="0" y="18280"/>
                </a:lnTo>
                <a:lnTo>
                  <a:pt x="21600" y="18280"/>
                </a:lnTo>
                <a:lnTo>
                  <a:pt x="21600" y="17280"/>
                </a:lnTo>
                <a:lnTo>
                  <a:pt x="18912" y="15200"/>
                </a:lnTo>
                <a:close/>
              </a:path>
            </a:pathLst>
          </a:custGeom>
          <a:solidFill>
            <a:schemeClr val="tx1"/>
          </a:solidFill>
          <a:ln w="3175" cap="flat">
            <a:noFill/>
            <a:miter lim="400000"/>
          </a:ln>
          <a:effectLst/>
        </p:spPr>
        <p:txBody>
          <a:bodyPr wrap="square" lIns="64293" tIns="64293" rIns="64293" bIns="64293" numCol="1" anchor="ctr">
            <a:noAutofit/>
          </a:bodyPr>
          <a:lstStyle/>
          <a:p>
            <a:pPr defTabSz="1285875">
              <a:defRPr>
                <a:solidFill>
                  <a:srgbClr val="000000"/>
                </a:solidFill>
              </a:defRPr>
            </a:pPr>
            <a:endParaRPr/>
          </a:p>
        </p:txBody>
      </p:sp>
      <p:grpSp>
        <p:nvGrpSpPr>
          <p:cNvPr id="10" name="Группа 1">
            <a:extLst>
              <a:ext uri="{FF2B5EF4-FFF2-40B4-BE49-F238E27FC236}">
                <a16:creationId xmlns:a16="http://schemas.microsoft.com/office/drawing/2014/main" id="{16D9FE1F-CC77-9B4B-ACD8-98195B50F2DF}"/>
              </a:ext>
            </a:extLst>
          </p:cNvPr>
          <p:cNvGrpSpPr>
            <a:grpSpLocks/>
          </p:cNvGrpSpPr>
          <p:nvPr/>
        </p:nvGrpSpPr>
        <p:grpSpPr bwMode="auto">
          <a:xfrm>
            <a:off x="12768263" y="1697038"/>
            <a:ext cx="10233025" cy="806450"/>
            <a:chOff x="5695546" y="665312"/>
            <a:chExt cx="13721558" cy="1080120"/>
          </a:xfrm>
        </p:grpSpPr>
        <p:sp>
          <p:nvSpPr>
            <p:cNvPr id="12" name="Скругленный прямоугольник 2">
              <a:extLst>
                <a:ext uri="{FF2B5EF4-FFF2-40B4-BE49-F238E27FC236}">
                  <a16:creationId xmlns:a16="http://schemas.microsoft.com/office/drawing/2014/main" id="{575DB876-157C-A943-87E8-39B369B84513}"/>
                </a:ext>
              </a:extLst>
            </p:cNvPr>
            <p:cNvSpPr>
              <a:spLocks noChangeArrowheads="1"/>
            </p:cNvSpPr>
            <p:nvPr/>
          </p:nvSpPr>
          <p:spPr bwMode="auto">
            <a:xfrm>
              <a:off x="569554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dirty="0"/>
            </a:p>
          </p:txBody>
        </p:sp>
        <p:sp>
          <p:nvSpPr>
            <p:cNvPr id="13" name="Скругленный прямоугольник 3">
              <a:extLst>
                <a:ext uri="{FF2B5EF4-FFF2-40B4-BE49-F238E27FC236}">
                  <a16:creationId xmlns:a16="http://schemas.microsoft.com/office/drawing/2014/main" id="{09850E27-4754-D340-88D2-5BDA626E970B}"/>
                </a:ext>
              </a:extLst>
            </p:cNvPr>
            <p:cNvSpPr>
              <a:spLocks noChangeArrowheads="1"/>
            </p:cNvSpPr>
            <p:nvPr/>
          </p:nvSpPr>
          <p:spPr bwMode="auto">
            <a:xfrm>
              <a:off x="7100150"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4" name="Скругленный прямоугольник 4">
              <a:extLst>
                <a:ext uri="{FF2B5EF4-FFF2-40B4-BE49-F238E27FC236}">
                  <a16:creationId xmlns:a16="http://schemas.microsoft.com/office/drawing/2014/main" id="{C2F505B9-EBA5-3E4D-AF77-660184FA83FE}"/>
                </a:ext>
              </a:extLst>
            </p:cNvPr>
            <p:cNvSpPr>
              <a:spLocks noChangeArrowheads="1"/>
            </p:cNvSpPr>
            <p:nvPr/>
          </p:nvSpPr>
          <p:spPr bwMode="auto">
            <a:xfrm>
              <a:off x="850475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5" name="Скругленный прямоугольник 5">
              <a:extLst>
                <a:ext uri="{FF2B5EF4-FFF2-40B4-BE49-F238E27FC236}">
                  <a16:creationId xmlns:a16="http://schemas.microsoft.com/office/drawing/2014/main" id="{4D2F6981-9ECD-3143-8DFF-2D3D9A9AD2BB}"/>
                </a:ext>
              </a:extLst>
            </p:cNvPr>
            <p:cNvSpPr>
              <a:spLocks noChangeArrowheads="1"/>
            </p:cNvSpPr>
            <p:nvPr/>
          </p:nvSpPr>
          <p:spPr bwMode="auto">
            <a:xfrm>
              <a:off x="9909358"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6" name="Скругленный прямоугольник 6">
              <a:extLst>
                <a:ext uri="{FF2B5EF4-FFF2-40B4-BE49-F238E27FC236}">
                  <a16:creationId xmlns:a16="http://schemas.microsoft.com/office/drawing/2014/main" id="{4019F385-16C3-9243-A9E3-A4B300717025}"/>
                </a:ext>
              </a:extLst>
            </p:cNvPr>
            <p:cNvSpPr>
              <a:spLocks noChangeArrowheads="1"/>
            </p:cNvSpPr>
            <p:nvPr/>
          </p:nvSpPr>
          <p:spPr bwMode="auto">
            <a:xfrm>
              <a:off x="11313962" y="665312"/>
              <a:ext cx="1080120" cy="1080120"/>
            </a:xfrm>
            <a:prstGeom prst="roundRect">
              <a:avLst>
                <a:gd name="adj" fmla="val 6824"/>
              </a:avLst>
            </a:prstGeom>
            <a:solidFill>
              <a:srgbClr val="F05355"/>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7" name="Скругленный прямоугольник 7">
              <a:extLst>
                <a:ext uri="{FF2B5EF4-FFF2-40B4-BE49-F238E27FC236}">
                  <a16:creationId xmlns:a16="http://schemas.microsoft.com/office/drawing/2014/main" id="{44412880-33C5-344B-AB0E-8A9894A3A536}"/>
                </a:ext>
              </a:extLst>
            </p:cNvPr>
            <p:cNvSpPr>
              <a:spLocks noChangeArrowheads="1"/>
            </p:cNvSpPr>
            <p:nvPr/>
          </p:nvSpPr>
          <p:spPr bwMode="auto">
            <a:xfrm>
              <a:off x="1271856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8" name="Скругленный прямоугольник 8">
              <a:extLst>
                <a:ext uri="{FF2B5EF4-FFF2-40B4-BE49-F238E27FC236}">
                  <a16:creationId xmlns:a16="http://schemas.microsoft.com/office/drawing/2014/main" id="{B527B8D1-8DC8-AE42-B8A0-AF0BF4189E36}"/>
                </a:ext>
              </a:extLst>
            </p:cNvPr>
            <p:cNvSpPr>
              <a:spLocks noChangeArrowheads="1"/>
            </p:cNvSpPr>
            <p:nvPr/>
          </p:nvSpPr>
          <p:spPr bwMode="auto">
            <a:xfrm>
              <a:off x="14123170"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9" name="Скругленный прямоугольник 9">
              <a:extLst>
                <a:ext uri="{FF2B5EF4-FFF2-40B4-BE49-F238E27FC236}">
                  <a16:creationId xmlns:a16="http://schemas.microsoft.com/office/drawing/2014/main" id="{D2F8B0B3-4D0E-5047-A14A-FAFE3E35ECF3}"/>
                </a:ext>
              </a:extLst>
            </p:cNvPr>
            <p:cNvSpPr>
              <a:spLocks noChangeArrowheads="1"/>
            </p:cNvSpPr>
            <p:nvPr/>
          </p:nvSpPr>
          <p:spPr bwMode="auto">
            <a:xfrm>
              <a:off x="1552777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20" name="Скругленный прямоугольник 10">
              <a:extLst>
                <a:ext uri="{FF2B5EF4-FFF2-40B4-BE49-F238E27FC236}">
                  <a16:creationId xmlns:a16="http://schemas.microsoft.com/office/drawing/2014/main" id="{32A277D8-B203-8940-B308-4CC39BCAC45D}"/>
                </a:ext>
              </a:extLst>
            </p:cNvPr>
            <p:cNvSpPr>
              <a:spLocks noChangeArrowheads="1"/>
            </p:cNvSpPr>
            <p:nvPr/>
          </p:nvSpPr>
          <p:spPr bwMode="auto">
            <a:xfrm>
              <a:off x="16932378"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21" name="Скругленный прямоугольник 11">
              <a:extLst>
                <a:ext uri="{FF2B5EF4-FFF2-40B4-BE49-F238E27FC236}">
                  <a16:creationId xmlns:a16="http://schemas.microsoft.com/office/drawing/2014/main" id="{293630D8-115C-964B-ABC9-A976FCC9DD1B}"/>
                </a:ext>
              </a:extLst>
            </p:cNvPr>
            <p:cNvSpPr>
              <a:spLocks noChangeArrowheads="1"/>
            </p:cNvSpPr>
            <p:nvPr/>
          </p:nvSpPr>
          <p:spPr bwMode="auto">
            <a:xfrm>
              <a:off x="18336984"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grpSp>
    </p:spTree>
    <p:extLst>
      <p:ext uri="{BB962C8B-B14F-4D97-AF65-F5344CB8AC3E}">
        <p14:creationId xmlns:p14="http://schemas.microsoft.com/office/powerpoint/2010/main" val="226250905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36">
            <a:extLst>
              <a:ext uri="{FF2B5EF4-FFF2-40B4-BE49-F238E27FC236}">
                <a16:creationId xmlns:a16="http://schemas.microsoft.com/office/drawing/2014/main" id="{B931576A-8BEA-E143-8821-4C2035E6A315}"/>
              </a:ext>
            </a:extLst>
          </p:cNvPr>
          <p:cNvSpPr/>
          <p:nvPr/>
        </p:nvSpPr>
        <p:spPr>
          <a:xfrm>
            <a:off x="-26936" y="-17860"/>
            <a:ext cx="24408000" cy="13751720"/>
          </a:xfrm>
          <a:prstGeom prst="rect">
            <a:avLst/>
          </a:prstGeom>
          <a:solidFill>
            <a:srgbClr val="2A3688"/>
          </a:solidFill>
          <a:ln w="3175">
            <a:miter lim="400000"/>
          </a:ln>
        </p:spPr>
        <p:txBody>
          <a:bodyPr lIns="38100" tIns="38100" rIns="38100" bIns="38100" anchor="ctr"/>
          <a:lstStyle/>
          <a:p>
            <a:pPr algn="ctr">
              <a:defRPr sz="3000">
                <a:solidFill>
                  <a:srgbClr val="FFFFFF"/>
                </a:solidFill>
                <a:latin typeface="Helvetica Light"/>
                <a:ea typeface="Helvetica Light"/>
                <a:cs typeface="Helvetica Light"/>
                <a:sym typeface="Helvetica Light"/>
              </a:defRPr>
            </a:pPr>
            <a:endParaRPr/>
          </a:p>
        </p:txBody>
      </p:sp>
      <p:sp>
        <p:nvSpPr>
          <p:cNvPr id="6" name="Shape 746">
            <a:extLst>
              <a:ext uri="{FF2B5EF4-FFF2-40B4-BE49-F238E27FC236}">
                <a16:creationId xmlns:a16="http://schemas.microsoft.com/office/drawing/2014/main" id="{C3EABB91-694C-6142-8CB9-52F67EDE1F9D}"/>
              </a:ext>
            </a:extLst>
          </p:cNvPr>
          <p:cNvSpPr/>
          <p:nvPr/>
        </p:nvSpPr>
        <p:spPr>
          <a:xfrm>
            <a:off x="-34425" y="13448045"/>
            <a:ext cx="24422979" cy="309115"/>
          </a:xfrm>
          <a:prstGeom prst="rect">
            <a:avLst/>
          </a:prstGeom>
          <a:solidFill>
            <a:srgbClr val="F05355"/>
          </a:solidFill>
          <a:ln w="3175">
            <a:miter lim="400000"/>
          </a:ln>
        </p:spPr>
        <p:txBody>
          <a:bodyPr lIns="38100" tIns="38100" rIns="38100" bIns="38100" anchor="ctr"/>
          <a:lstStyle/>
          <a:p>
            <a:pPr algn="ctr">
              <a:defRPr sz="3000">
                <a:solidFill>
                  <a:srgbClr val="FFFFFF"/>
                </a:solidFill>
                <a:latin typeface="Helvetica Light"/>
                <a:ea typeface="Helvetica Light"/>
                <a:cs typeface="Helvetica Light"/>
                <a:sym typeface="Helvetica Light"/>
              </a:defRPr>
            </a:pPr>
            <a:endParaRPr/>
          </a:p>
        </p:txBody>
      </p:sp>
      <p:sp>
        <p:nvSpPr>
          <p:cNvPr id="7" name="Пятиугольник 6">
            <a:extLst>
              <a:ext uri="{FF2B5EF4-FFF2-40B4-BE49-F238E27FC236}">
                <a16:creationId xmlns:a16="http://schemas.microsoft.com/office/drawing/2014/main" id="{ED604DBB-97B8-1A4C-A258-CE35D60FC3F4}"/>
              </a:ext>
            </a:extLst>
          </p:cNvPr>
          <p:cNvSpPr/>
          <p:nvPr/>
        </p:nvSpPr>
        <p:spPr bwMode="auto">
          <a:xfrm rot="5400000">
            <a:off x="7583032" y="148172"/>
            <a:ext cx="9188064" cy="8856000"/>
          </a:xfrm>
          <a:prstGeom prst="homePlate">
            <a:avLst>
              <a:gd name="adj" fmla="val 21083"/>
            </a:avLst>
          </a:prstGeom>
          <a:solidFill>
            <a:schemeClr val="tx1"/>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ru-RU"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8" name="Text Box 3">
            <a:extLst>
              <a:ext uri="{FF2B5EF4-FFF2-40B4-BE49-F238E27FC236}">
                <a16:creationId xmlns:a16="http://schemas.microsoft.com/office/drawing/2014/main" id="{60C601D7-A130-854D-9832-8C43482C4172}"/>
              </a:ext>
            </a:extLst>
          </p:cNvPr>
          <p:cNvSpPr txBox="1">
            <a:spLocks/>
          </p:cNvSpPr>
          <p:nvPr/>
        </p:nvSpPr>
        <p:spPr bwMode="auto">
          <a:xfrm>
            <a:off x="7310583" y="3413843"/>
            <a:ext cx="9732963"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9600" dirty="0">
                <a:solidFill>
                  <a:srgbClr val="2A3688"/>
                </a:solidFill>
                <a:latin typeface="Roboto Condensed" panose="02000000000000000000" pitchFamily="2" charset="0"/>
                <a:ea typeface="Roboto Condensed" panose="02000000000000000000" pitchFamily="2" charset="0"/>
                <a:cs typeface="Roboto Condensed" panose="02000000000000000000" pitchFamily="2" charset="0"/>
                <a:sym typeface="Poppins Medium" charset="0"/>
              </a:rPr>
              <a:t>Thank you!</a:t>
            </a:r>
            <a:endParaRPr lang="x-none" altLang="x-none" sz="9600" dirty="0">
              <a:solidFill>
                <a:srgbClr val="2A3688"/>
              </a:solidFill>
              <a:latin typeface="Roboto Condensed" panose="02000000000000000000" pitchFamily="2" charset="0"/>
              <a:ea typeface="Roboto Condensed" panose="02000000000000000000" pitchFamily="2" charset="0"/>
              <a:cs typeface="Roboto Condensed" panose="02000000000000000000" pitchFamily="2" charset="0"/>
              <a:sym typeface="Poppins Medium" charset="0"/>
            </a:endParaRPr>
          </a:p>
        </p:txBody>
      </p:sp>
      <p:sp>
        <p:nvSpPr>
          <p:cNvPr id="10" name="Shape 746">
            <a:extLst>
              <a:ext uri="{FF2B5EF4-FFF2-40B4-BE49-F238E27FC236}">
                <a16:creationId xmlns:a16="http://schemas.microsoft.com/office/drawing/2014/main" id="{204029B7-3C58-8048-9A7E-B8FA76A8AAC3}"/>
              </a:ext>
            </a:extLst>
          </p:cNvPr>
          <p:cNvSpPr/>
          <p:nvPr/>
        </p:nvSpPr>
        <p:spPr>
          <a:xfrm>
            <a:off x="7749064" y="-17860"/>
            <a:ext cx="8856000" cy="309600"/>
          </a:xfrm>
          <a:prstGeom prst="rect">
            <a:avLst/>
          </a:prstGeom>
          <a:solidFill>
            <a:srgbClr val="F05355"/>
          </a:solidFill>
          <a:ln w="3175">
            <a:miter lim="400000"/>
          </a:ln>
        </p:spPr>
        <p:txBody>
          <a:bodyPr lIns="38100" tIns="38100" rIns="38100" bIns="38100" anchor="ctr"/>
          <a:lstStyle/>
          <a:p>
            <a:pPr algn="ctr">
              <a:defRPr sz="3000">
                <a:solidFill>
                  <a:srgbClr val="FFFFFF"/>
                </a:solidFill>
                <a:latin typeface="Helvetica Light"/>
                <a:ea typeface="Helvetica Light"/>
                <a:cs typeface="Helvetica Light"/>
                <a:sym typeface="Helvetica Light"/>
              </a:defRPr>
            </a:pPr>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320792" y="9810328"/>
            <a:ext cx="3657607" cy="2648717"/>
          </a:xfrm>
          <a:prstGeom prst="rect">
            <a:avLst/>
          </a:prstGeom>
        </p:spPr>
      </p:pic>
    </p:spTree>
    <p:extLst>
      <p:ext uri="{BB962C8B-B14F-4D97-AF65-F5344CB8AC3E}">
        <p14:creationId xmlns:p14="http://schemas.microsoft.com/office/powerpoint/2010/main" val="3694504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hape 70">
            <a:extLst>
              <a:ext uri="{FF2B5EF4-FFF2-40B4-BE49-F238E27FC236}">
                <a16:creationId xmlns:a16="http://schemas.microsoft.com/office/drawing/2014/main" id="{8B32BF01-0381-2B4C-9774-8B8AA73478E1}"/>
              </a:ext>
            </a:extLst>
          </p:cNvPr>
          <p:cNvSpPr/>
          <p:nvPr/>
        </p:nvSpPr>
        <p:spPr>
          <a:xfrm>
            <a:off x="-74613" y="-34925"/>
            <a:ext cx="11630026" cy="13765213"/>
          </a:xfrm>
          <a:custGeom>
            <a:avLst/>
            <a:gdLst>
              <a:gd name="connsiteX0" fmla="*/ 0 w 24443"/>
              <a:gd name="connsiteY0" fmla="*/ 0 h 21600"/>
              <a:gd name="connsiteX1" fmla="*/ 10241 w 24443"/>
              <a:gd name="connsiteY1" fmla="*/ 0 h 21600"/>
              <a:gd name="connsiteX2" fmla="*/ 24321 w 24443"/>
              <a:gd name="connsiteY2" fmla="*/ 10546 h 21600"/>
              <a:gd name="connsiteX3" fmla="*/ 24443 w 24443"/>
              <a:gd name="connsiteY3" fmla="*/ 10806 h 21600"/>
              <a:gd name="connsiteX4" fmla="*/ 24291 w 24443"/>
              <a:gd name="connsiteY4" fmla="*/ 11079 h 21600"/>
              <a:gd name="connsiteX5" fmla="*/ 10258 w 24443"/>
              <a:gd name="connsiteY5" fmla="*/ 21600 h 21600"/>
              <a:gd name="connsiteX6" fmla="*/ 2845 w 24443"/>
              <a:gd name="connsiteY6" fmla="*/ 21600 h 21600"/>
              <a:gd name="connsiteX7" fmla="*/ 0 w 24443"/>
              <a:gd name="connsiteY7" fmla="*/ 0 h 21600"/>
              <a:gd name="connsiteX0" fmla="*/ 0 w 24443"/>
              <a:gd name="connsiteY0" fmla="*/ 0 h 21600"/>
              <a:gd name="connsiteX1" fmla="*/ 10241 w 24443"/>
              <a:gd name="connsiteY1" fmla="*/ 0 h 21600"/>
              <a:gd name="connsiteX2" fmla="*/ 24321 w 24443"/>
              <a:gd name="connsiteY2" fmla="*/ 10546 h 21600"/>
              <a:gd name="connsiteX3" fmla="*/ 24443 w 24443"/>
              <a:gd name="connsiteY3" fmla="*/ 10806 h 21600"/>
              <a:gd name="connsiteX4" fmla="*/ 24291 w 24443"/>
              <a:gd name="connsiteY4" fmla="*/ 11079 h 21600"/>
              <a:gd name="connsiteX5" fmla="*/ 10258 w 24443"/>
              <a:gd name="connsiteY5" fmla="*/ 21600 h 21600"/>
              <a:gd name="connsiteX6" fmla="*/ 132 w 24443"/>
              <a:gd name="connsiteY6" fmla="*/ 21600 h 21600"/>
              <a:gd name="connsiteX7" fmla="*/ 0 w 24443"/>
              <a:gd name="connsiteY7" fmla="*/ 0 h 21600"/>
              <a:gd name="connsiteX0" fmla="*/ 0 w 24443"/>
              <a:gd name="connsiteY0" fmla="*/ 0 h 21600"/>
              <a:gd name="connsiteX1" fmla="*/ 10241 w 24443"/>
              <a:gd name="connsiteY1" fmla="*/ 0 h 21600"/>
              <a:gd name="connsiteX2" fmla="*/ 24321 w 24443"/>
              <a:gd name="connsiteY2" fmla="*/ 10546 h 21600"/>
              <a:gd name="connsiteX3" fmla="*/ 24443 w 24443"/>
              <a:gd name="connsiteY3" fmla="*/ 10806 h 21600"/>
              <a:gd name="connsiteX4" fmla="*/ 24291 w 24443"/>
              <a:gd name="connsiteY4" fmla="*/ 11079 h 21600"/>
              <a:gd name="connsiteX5" fmla="*/ 10258 w 24443"/>
              <a:gd name="connsiteY5" fmla="*/ 21600 h 21600"/>
              <a:gd name="connsiteX6" fmla="*/ 113 w 24443"/>
              <a:gd name="connsiteY6" fmla="*/ 21600 h 21600"/>
              <a:gd name="connsiteX7" fmla="*/ 0 w 24443"/>
              <a:gd name="connsiteY7" fmla="*/ 0 h 21600"/>
              <a:gd name="connsiteX0" fmla="*/ 11 w 24342"/>
              <a:gd name="connsiteY0" fmla="*/ 0 h 21607"/>
              <a:gd name="connsiteX1" fmla="*/ 10140 w 24342"/>
              <a:gd name="connsiteY1" fmla="*/ 7 h 21607"/>
              <a:gd name="connsiteX2" fmla="*/ 24220 w 24342"/>
              <a:gd name="connsiteY2" fmla="*/ 10553 h 21607"/>
              <a:gd name="connsiteX3" fmla="*/ 24342 w 24342"/>
              <a:gd name="connsiteY3" fmla="*/ 10813 h 21607"/>
              <a:gd name="connsiteX4" fmla="*/ 24190 w 24342"/>
              <a:gd name="connsiteY4" fmla="*/ 11086 h 21607"/>
              <a:gd name="connsiteX5" fmla="*/ 10157 w 24342"/>
              <a:gd name="connsiteY5" fmla="*/ 21607 h 21607"/>
              <a:gd name="connsiteX6" fmla="*/ 12 w 24342"/>
              <a:gd name="connsiteY6" fmla="*/ 21607 h 21607"/>
              <a:gd name="connsiteX7" fmla="*/ 11 w 24342"/>
              <a:gd name="connsiteY7" fmla="*/ 0 h 2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42" h="21607" extrusionOk="0">
                <a:moveTo>
                  <a:pt x="11" y="0"/>
                </a:moveTo>
                <a:lnTo>
                  <a:pt x="10140" y="7"/>
                </a:lnTo>
                <a:lnTo>
                  <a:pt x="24220" y="10553"/>
                </a:lnTo>
                <a:cubicBezTo>
                  <a:pt x="24301" y="10626"/>
                  <a:pt x="24344" y="10718"/>
                  <a:pt x="24342" y="10813"/>
                </a:cubicBezTo>
                <a:cubicBezTo>
                  <a:pt x="24340" y="10915"/>
                  <a:pt x="24286" y="11013"/>
                  <a:pt x="24190" y="11086"/>
                </a:cubicBezTo>
                <a:lnTo>
                  <a:pt x="10157" y="21607"/>
                </a:lnTo>
                <a:lnTo>
                  <a:pt x="12" y="21607"/>
                </a:lnTo>
                <a:cubicBezTo>
                  <a:pt x="-26" y="14407"/>
                  <a:pt x="49" y="7200"/>
                  <a:pt x="11" y="0"/>
                </a:cubicBezTo>
                <a:close/>
              </a:path>
            </a:pathLst>
          </a:custGeom>
          <a:solidFill>
            <a:srgbClr val="2A3688">
              <a:alpha val="94510"/>
            </a:srgbClr>
          </a:solidFill>
          <a:ln w="12700">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sz="3000">
              <a:solidFill>
                <a:srgbClr val="000000"/>
              </a:solidFill>
              <a:latin typeface="Helvetica Light"/>
              <a:ea typeface="Helvetica Light"/>
              <a:cs typeface="Helvetica Light"/>
              <a:sym typeface="Helvetica Light"/>
            </a:endParaRPr>
          </a:p>
        </p:txBody>
      </p:sp>
      <p:sp>
        <p:nvSpPr>
          <p:cNvPr id="20" name="Shape 71">
            <a:extLst>
              <a:ext uri="{FF2B5EF4-FFF2-40B4-BE49-F238E27FC236}">
                <a16:creationId xmlns:a16="http://schemas.microsoft.com/office/drawing/2014/main" id="{3E9FD2BF-403F-2E45-B090-CEDB18B0E67C}"/>
              </a:ext>
            </a:extLst>
          </p:cNvPr>
          <p:cNvSpPr/>
          <p:nvPr/>
        </p:nvSpPr>
        <p:spPr>
          <a:xfrm>
            <a:off x="5257800" y="7229475"/>
            <a:ext cx="13225463" cy="6511925"/>
          </a:xfrm>
          <a:custGeom>
            <a:avLst/>
            <a:gdLst/>
            <a:ahLst/>
            <a:cxnLst>
              <a:cxn ang="0">
                <a:pos x="wd2" y="hd2"/>
              </a:cxn>
              <a:cxn ang="5400000">
                <a:pos x="wd2" y="hd2"/>
              </a:cxn>
              <a:cxn ang="10800000">
                <a:pos x="wd2" y="hd2"/>
              </a:cxn>
              <a:cxn ang="16200000">
                <a:pos x="wd2" y="hd2"/>
              </a:cxn>
            </a:cxnLst>
            <a:rect l="0" t="0" r="r" b="b"/>
            <a:pathLst>
              <a:path w="21600" h="21567" extrusionOk="0">
                <a:moveTo>
                  <a:pt x="0" y="21525"/>
                </a:moveTo>
                <a:lnTo>
                  <a:pt x="10415" y="320"/>
                </a:lnTo>
                <a:cubicBezTo>
                  <a:pt x="10518" y="84"/>
                  <a:pt x="10673" y="-33"/>
                  <a:pt x="10828" y="9"/>
                </a:cubicBezTo>
                <a:cubicBezTo>
                  <a:pt x="10933" y="37"/>
                  <a:pt x="11031" y="139"/>
                  <a:pt x="11103" y="296"/>
                </a:cubicBezTo>
                <a:lnTo>
                  <a:pt x="21600" y="21567"/>
                </a:lnTo>
                <a:lnTo>
                  <a:pt x="0" y="21525"/>
                </a:lnTo>
                <a:close/>
              </a:path>
            </a:pathLst>
          </a:custGeom>
          <a:solidFill>
            <a:srgbClr val="6DCFF6">
              <a:alpha val="94510"/>
            </a:srgbClr>
          </a:solidFill>
          <a:ln w="12700">
            <a:miter lim="400000"/>
          </a:ln>
        </p:spPr>
        <p:txBody>
          <a:bodyPr lIns="38100" tIns="38100" rIns="38100" bIns="38100" anchor="ctr"/>
          <a:lstStyle/>
          <a:p>
            <a:pPr algn="ctr">
              <a:defRPr sz="3000">
                <a:solidFill>
                  <a:srgbClr val="000000"/>
                </a:solidFill>
                <a:latin typeface="Helvetica Light"/>
                <a:ea typeface="Helvetica Light"/>
                <a:cs typeface="Helvetica Light"/>
                <a:sym typeface="Helvetica Light"/>
              </a:defRPr>
            </a:pPr>
            <a:endParaRPr sz="3000">
              <a:solidFill>
                <a:srgbClr val="000000"/>
              </a:solidFill>
              <a:latin typeface="Helvetica Light"/>
              <a:ea typeface="Helvetica Light"/>
              <a:cs typeface="Helvetica Light"/>
              <a:sym typeface="Helvetica Light"/>
            </a:endParaRPr>
          </a:p>
        </p:txBody>
      </p:sp>
      <p:sp>
        <p:nvSpPr>
          <p:cNvPr id="6148" name="Shape 72">
            <a:extLst>
              <a:ext uri="{FF2B5EF4-FFF2-40B4-BE49-F238E27FC236}">
                <a16:creationId xmlns:a16="http://schemas.microsoft.com/office/drawing/2014/main" id="{637786A8-10FB-E04C-AD49-F76A932E7B89}"/>
              </a:ext>
            </a:extLst>
          </p:cNvPr>
          <p:cNvSpPr>
            <a:spLocks/>
          </p:cNvSpPr>
          <p:nvPr/>
        </p:nvSpPr>
        <p:spPr bwMode="auto">
          <a:xfrm>
            <a:off x="5280810" y="-34925"/>
            <a:ext cx="15105063" cy="13731876"/>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099" y="0"/>
                </a:lnTo>
                <a:lnTo>
                  <a:pt x="21600" y="21600"/>
                </a:lnTo>
                <a:lnTo>
                  <a:pt x="19543" y="21600"/>
                </a:lnTo>
                <a:lnTo>
                  <a:pt x="0" y="0"/>
                </a:lnTo>
                <a:close/>
              </a:path>
            </a:pathLst>
          </a:custGeom>
          <a:solidFill>
            <a:srgbClr val="F05355">
              <a:alpha val="94510"/>
            </a:srgbClr>
          </a:solidFill>
          <a:ln>
            <a:noFill/>
          </a:ln>
          <a:extLst/>
        </p:spPr>
        <p:txBody>
          <a:bodyPr lIns="38100" tIns="38100" rIns="38100" bIns="38100" anchor="ctr"/>
          <a:lstStyle/>
          <a:p>
            <a:endParaRPr lang="ru-RU"/>
          </a:p>
        </p:txBody>
      </p:sp>
      <p:sp>
        <p:nvSpPr>
          <p:cNvPr id="6149" name="Shape 73">
            <a:extLst>
              <a:ext uri="{FF2B5EF4-FFF2-40B4-BE49-F238E27FC236}">
                <a16:creationId xmlns:a16="http://schemas.microsoft.com/office/drawing/2014/main" id="{E405F31A-7E5A-FD48-A5F5-0C4BE462BC5A}"/>
              </a:ext>
            </a:extLst>
          </p:cNvPr>
          <p:cNvSpPr>
            <a:spLocks/>
          </p:cNvSpPr>
          <p:nvPr/>
        </p:nvSpPr>
        <p:spPr bwMode="auto">
          <a:xfrm>
            <a:off x="22988588" y="-9525"/>
            <a:ext cx="1409700" cy="1468438"/>
          </a:xfrm>
          <a:custGeom>
            <a:avLst/>
            <a:gdLst>
              <a:gd name="T0" fmla="*/ 46018025 w 21600"/>
              <a:gd name="T1" fmla="*/ 49919686 h 21600"/>
              <a:gd name="T2" fmla="*/ 46018025 w 21600"/>
              <a:gd name="T3" fmla="*/ 49919686 h 21600"/>
              <a:gd name="T4" fmla="*/ 46018025 w 21600"/>
              <a:gd name="T5" fmla="*/ 49919686 h 21600"/>
              <a:gd name="T6" fmla="*/ 46018025 w 21600"/>
              <a:gd name="T7" fmla="*/ 4991968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21600"/>
                </a:lnTo>
                <a:lnTo>
                  <a:pt x="0" y="0"/>
                </a:lnTo>
                <a:close/>
              </a:path>
            </a:pathLst>
          </a:custGeom>
          <a:solidFill>
            <a:srgbClr val="FF443B">
              <a:alpha val="94901"/>
            </a:srgbClr>
          </a:solidFill>
          <a:ln>
            <a:noFill/>
          </a:ln>
          <a:extLst/>
        </p:spPr>
        <p:txBody>
          <a:bodyPr lIns="38100" tIns="38100" rIns="38100" bIns="38100" anchor="ctr"/>
          <a:lstStyle/>
          <a:p>
            <a:endParaRPr lang="ru-RU"/>
          </a:p>
        </p:txBody>
      </p:sp>
      <p:sp>
        <p:nvSpPr>
          <p:cNvPr id="2" name="Text Box 3">
            <a:extLst>
              <a:ext uri="{FF2B5EF4-FFF2-40B4-BE49-F238E27FC236}">
                <a16:creationId xmlns:a16="http://schemas.microsoft.com/office/drawing/2014/main" id="{6276F6D6-7829-FF4D-9361-FD662BD503A2}"/>
              </a:ext>
            </a:extLst>
          </p:cNvPr>
          <p:cNvSpPr txBox="1">
            <a:spLocks/>
          </p:cNvSpPr>
          <p:nvPr/>
        </p:nvSpPr>
        <p:spPr bwMode="auto">
          <a:xfrm>
            <a:off x="12931218" y="3139189"/>
            <a:ext cx="9995317"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r" eaLnBrk="1">
              <a:defRPr/>
            </a:pPr>
            <a:r>
              <a:rPr lang="en-US" altLang="x-none" sz="8400" b="1" dirty="0">
                <a:solidFill>
                  <a:srgbClr val="2A3688"/>
                </a:solidFill>
                <a:latin typeface="Roboto" panose="02000000000000000000"/>
                <a:ea typeface="Roboto Condensed" panose="02000000000000000000" pitchFamily="2" charset="0"/>
                <a:cs typeface="Roboto Condensed" panose="02000000000000000000" pitchFamily="2" charset="0"/>
                <a:sym typeface="Poppins Medium" charset="0"/>
              </a:rPr>
              <a:t>LOOKING BACK AND MOVING FORWARD</a:t>
            </a:r>
            <a:endParaRPr lang="x-none" altLang="x-none" sz="8400" b="1" dirty="0">
              <a:solidFill>
                <a:srgbClr val="2A3688"/>
              </a:solidFill>
              <a:latin typeface="Roboto" panose="02000000000000000000"/>
              <a:ea typeface="Roboto Condensed" panose="02000000000000000000" pitchFamily="2" charset="0"/>
              <a:cs typeface="Roboto Condensed" panose="02000000000000000000" pitchFamily="2" charset="0"/>
              <a:sym typeface="Poppins Medium" charset="0"/>
            </a:endParaRPr>
          </a:p>
        </p:txBody>
      </p:sp>
      <p:sp>
        <p:nvSpPr>
          <p:cNvPr id="3" name="Text Box 3">
            <a:extLst>
              <a:ext uri="{FF2B5EF4-FFF2-40B4-BE49-F238E27FC236}">
                <a16:creationId xmlns:a16="http://schemas.microsoft.com/office/drawing/2014/main" id="{EB31689E-6561-7A4E-9168-7F33C7E61AB6}"/>
              </a:ext>
            </a:extLst>
          </p:cNvPr>
          <p:cNvSpPr txBox="1">
            <a:spLocks/>
          </p:cNvSpPr>
          <p:nvPr/>
        </p:nvSpPr>
        <p:spPr bwMode="auto">
          <a:xfrm>
            <a:off x="1301192" y="8497887"/>
            <a:ext cx="6767512" cy="145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lnSpc>
                <a:spcPct val="120000"/>
              </a:lnSpc>
              <a:defRPr/>
            </a:pPr>
            <a:r>
              <a:rPr lang="en-US" altLang="x-none" sz="3200" dirty="0">
                <a:solidFill>
                  <a:schemeClr val="tx1"/>
                </a:solidFill>
                <a:latin typeface="Roboto" panose="02000000000000000000" pitchFamily="2" charset="0"/>
                <a:ea typeface="Roboto" panose="02000000000000000000" pitchFamily="2" charset="0"/>
                <a:cs typeface="Montserrat Semi" charset="0"/>
                <a:sym typeface="Poppins Medium" charset="0"/>
              </a:rPr>
              <a:t>Presented by: LoriAnne Welch,</a:t>
            </a:r>
            <a:br>
              <a:rPr lang="en-US" altLang="x-none" sz="3200" dirty="0">
                <a:solidFill>
                  <a:schemeClr val="tx1"/>
                </a:solidFill>
                <a:latin typeface="Roboto" panose="02000000000000000000" pitchFamily="2" charset="0"/>
                <a:ea typeface="Roboto" panose="02000000000000000000" pitchFamily="2" charset="0"/>
                <a:cs typeface="Montserrat Semi" charset="0"/>
                <a:sym typeface="Poppins Medium" charset="0"/>
              </a:rPr>
            </a:br>
            <a:r>
              <a:rPr lang="en-US" altLang="x-none" sz="3200" dirty="0">
                <a:solidFill>
                  <a:schemeClr val="tx1"/>
                </a:solidFill>
                <a:latin typeface="Roboto" panose="02000000000000000000" pitchFamily="2" charset="0"/>
                <a:ea typeface="Roboto" panose="02000000000000000000" pitchFamily="2" charset="0"/>
                <a:cs typeface="Montserrat Semi" charset="0"/>
                <a:sym typeface="Poppins Medium" charset="0"/>
              </a:rPr>
              <a:t>Paula Perna, Maria </a:t>
            </a:r>
            <a:r>
              <a:rPr lang="en-US" altLang="x-none" sz="3200" dirty="0" err="1">
                <a:solidFill>
                  <a:schemeClr val="tx1"/>
                </a:solidFill>
                <a:latin typeface="Roboto" panose="02000000000000000000" pitchFamily="2" charset="0"/>
                <a:ea typeface="Roboto" panose="02000000000000000000" pitchFamily="2" charset="0"/>
                <a:cs typeface="Montserrat Semi" charset="0"/>
                <a:sym typeface="Poppins Medium" charset="0"/>
              </a:rPr>
              <a:t>Cataldo</a:t>
            </a:r>
            <a:r>
              <a:rPr lang="en-US" altLang="x-none" sz="3200">
                <a:solidFill>
                  <a:schemeClr val="tx1"/>
                </a:solidFill>
                <a:latin typeface="Roboto" panose="02000000000000000000" pitchFamily="2" charset="0"/>
                <a:ea typeface="Roboto" panose="02000000000000000000" pitchFamily="2" charset="0"/>
                <a:cs typeface="Montserrat Semi" charset="0"/>
                <a:sym typeface="Poppins Medium" charset="0"/>
              </a:rPr>
              <a:t>, </a:t>
            </a:r>
            <a:br>
              <a:rPr lang="en-US" altLang="x-none" sz="3200">
                <a:solidFill>
                  <a:schemeClr val="tx1"/>
                </a:solidFill>
                <a:latin typeface="Roboto" panose="02000000000000000000" pitchFamily="2" charset="0"/>
                <a:ea typeface="Roboto" panose="02000000000000000000" pitchFamily="2" charset="0"/>
                <a:cs typeface="Montserrat Semi" charset="0"/>
                <a:sym typeface="Poppins Medium" charset="0"/>
              </a:rPr>
            </a:br>
            <a:r>
              <a:rPr lang="en-US" altLang="x-none" sz="3200">
                <a:solidFill>
                  <a:schemeClr val="tx1"/>
                </a:solidFill>
                <a:latin typeface="Roboto" panose="02000000000000000000" pitchFamily="2" charset="0"/>
                <a:ea typeface="Roboto" panose="02000000000000000000" pitchFamily="2" charset="0"/>
                <a:cs typeface="Montserrat Semi" charset="0"/>
                <a:sym typeface="Poppins Medium" charset="0"/>
              </a:rPr>
              <a:t>and Lindsey Mott</a:t>
            </a:r>
            <a:endParaRPr lang="en-US" altLang="x-none" sz="3200" dirty="0">
              <a:solidFill>
                <a:schemeClr val="tx1"/>
              </a:solidFill>
              <a:latin typeface="Roboto" panose="02000000000000000000" pitchFamily="2" charset="0"/>
              <a:ea typeface="Roboto" panose="02000000000000000000" pitchFamily="2" charset="0"/>
              <a:cs typeface="Montserrat Semi" charset="0"/>
              <a:sym typeface="Poppins Medium" charset="0"/>
            </a:endParaRPr>
          </a:p>
          <a:p>
            <a:pPr eaLnBrk="1">
              <a:lnSpc>
                <a:spcPct val="120000"/>
              </a:lnSpc>
              <a:defRPr/>
            </a:pPr>
            <a:r>
              <a:rPr lang="en-US" altLang="x-none" sz="3200" dirty="0">
                <a:solidFill>
                  <a:schemeClr val="tx1"/>
                </a:solidFill>
                <a:latin typeface="Roboto" panose="02000000000000000000" pitchFamily="2" charset="0"/>
                <a:ea typeface="Roboto" panose="02000000000000000000" pitchFamily="2" charset="0"/>
                <a:cs typeface="Montserrat Semi" charset="0"/>
                <a:sym typeface="Poppins Medium" charset="0"/>
              </a:rPr>
              <a:t>November 10, 2020</a:t>
            </a:r>
            <a:br>
              <a:rPr lang="en-US" altLang="x-none" sz="3200" dirty="0">
                <a:solidFill>
                  <a:schemeClr val="tx1"/>
                </a:solidFill>
                <a:latin typeface="Roboto" panose="02000000000000000000" pitchFamily="2" charset="0"/>
                <a:ea typeface="Roboto" panose="02000000000000000000" pitchFamily="2" charset="0"/>
                <a:cs typeface="Montserrat Semi" charset="0"/>
                <a:sym typeface="Poppins Medium" charset="0"/>
              </a:rPr>
            </a:br>
            <a:r>
              <a:rPr lang="en-US" altLang="x-none" sz="3200" dirty="0">
                <a:solidFill>
                  <a:schemeClr val="tx1"/>
                </a:solidFill>
                <a:latin typeface="Roboto" panose="02000000000000000000" pitchFamily="2" charset="0"/>
                <a:ea typeface="Roboto" panose="02000000000000000000" pitchFamily="2" charset="0"/>
                <a:cs typeface="Montserrat Semi" charset="0"/>
                <a:sym typeface="Poppins Medium" charset="0"/>
              </a:rPr>
              <a:t>11:00 am – 12:00 pm</a:t>
            </a:r>
            <a:endParaRPr lang="x-none" altLang="x-none" sz="3200" dirty="0">
              <a:solidFill>
                <a:schemeClr val="tx1"/>
              </a:solidFill>
              <a:latin typeface="Roboto" panose="02000000000000000000" pitchFamily="2" charset="0"/>
              <a:ea typeface="Roboto" panose="02000000000000000000" pitchFamily="2" charset="0"/>
              <a:cs typeface="Montserrat Semi" charset="0"/>
              <a:sym typeface="Poppins Medium" charset="0"/>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1192" y="3334451"/>
            <a:ext cx="5832227" cy="4223504"/>
          </a:xfrm>
          <a:prstGeom prst="rect">
            <a:avLst/>
          </a:prstGeom>
        </p:spPr>
      </p:pic>
      <p:sp>
        <p:nvSpPr>
          <p:cNvPr id="9" name="Text Box 1">
            <a:extLst>
              <a:ext uri="{FF2B5EF4-FFF2-40B4-BE49-F238E27FC236}">
                <a16:creationId xmlns:a16="http://schemas.microsoft.com/office/drawing/2014/main" id="{B3CE0844-D3BD-C641-9B59-3C247F026725}"/>
              </a:ext>
            </a:extLst>
          </p:cNvPr>
          <p:cNvSpPr txBox="1">
            <a:spLocks/>
          </p:cNvSpPr>
          <p:nvPr/>
        </p:nvSpPr>
        <p:spPr bwMode="auto">
          <a:xfrm>
            <a:off x="22545675" y="12520910"/>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1BE174C0-49EF-6A46-9119-D79F5F2817AC}"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4</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072913" y="2871257"/>
            <a:ext cx="7856261" cy="10205437"/>
          </a:xfrm>
          <a:prstGeom prst="rect">
            <a:avLst/>
          </a:prstGeom>
          <a:effectLst>
            <a:outerShdw blurRad="50800" dist="38100" dir="8100000" algn="tr" rotWithShape="0">
              <a:prstClr val="black">
                <a:alpha val="40000"/>
              </a:prstClr>
            </a:outerShdw>
          </a:effectLst>
        </p:spPr>
      </p:pic>
      <p:grpSp>
        <p:nvGrpSpPr>
          <p:cNvPr id="7169" name="Группа 1">
            <a:extLst>
              <a:ext uri="{FF2B5EF4-FFF2-40B4-BE49-F238E27FC236}">
                <a16:creationId xmlns:a16="http://schemas.microsoft.com/office/drawing/2014/main" id="{8D90FD41-1E48-6C4F-AAEC-BED5DA2D6CEB}"/>
              </a:ext>
            </a:extLst>
          </p:cNvPr>
          <p:cNvGrpSpPr>
            <a:grpSpLocks/>
          </p:cNvGrpSpPr>
          <p:nvPr/>
        </p:nvGrpSpPr>
        <p:grpSpPr bwMode="auto">
          <a:xfrm>
            <a:off x="12768263" y="1697038"/>
            <a:ext cx="10233025" cy="806450"/>
            <a:chOff x="5695546" y="665312"/>
            <a:chExt cx="13721558" cy="1080120"/>
          </a:xfrm>
        </p:grpSpPr>
        <p:sp>
          <p:nvSpPr>
            <p:cNvPr id="7177" name="Скругленный прямоугольник 2">
              <a:extLst>
                <a:ext uri="{FF2B5EF4-FFF2-40B4-BE49-F238E27FC236}">
                  <a16:creationId xmlns:a16="http://schemas.microsoft.com/office/drawing/2014/main" id="{ED2DBD98-ACD6-814A-B9CF-B9705B2D1AC2}"/>
                </a:ext>
              </a:extLst>
            </p:cNvPr>
            <p:cNvSpPr>
              <a:spLocks noChangeArrowheads="1"/>
            </p:cNvSpPr>
            <p:nvPr/>
          </p:nvSpPr>
          <p:spPr bwMode="auto">
            <a:xfrm>
              <a:off x="569554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dirty="0"/>
            </a:p>
          </p:txBody>
        </p:sp>
        <p:sp>
          <p:nvSpPr>
            <p:cNvPr id="7178" name="Скругленный прямоугольник 3">
              <a:extLst>
                <a:ext uri="{FF2B5EF4-FFF2-40B4-BE49-F238E27FC236}">
                  <a16:creationId xmlns:a16="http://schemas.microsoft.com/office/drawing/2014/main" id="{6E00BFEA-8BEB-E84D-9E61-AD535E18FA6E}"/>
                </a:ext>
              </a:extLst>
            </p:cNvPr>
            <p:cNvSpPr>
              <a:spLocks noChangeArrowheads="1"/>
            </p:cNvSpPr>
            <p:nvPr/>
          </p:nvSpPr>
          <p:spPr bwMode="auto">
            <a:xfrm>
              <a:off x="7100150"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79" name="Скругленный прямоугольник 4">
              <a:extLst>
                <a:ext uri="{FF2B5EF4-FFF2-40B4-BE49-F238E27FC236}">
                  <a16:creationId xmlns:a16="http://schemas.microsoft.com/office/drawing/2014/main" id="{B62755ED-33FF-EA44-A176-29EB511AEF5B}"/>
                </a:ext>
              </a:extLst>
            </p:cNvPr>
            <p:cNvSpPr>
              <a:spLocks noChangeArrowheads="1"/>
            </p:cNvSpPr>
            <p:nvPr/>
          </p:nvSpPr>
          <p:spPr bwMode="auto">
            <a:xfrm>
              <a:off x="850475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0" name="Скругленный прямоугольник 5">
              <a:extLst>
                <a:ext uri="{FF2B5EF4-FFF2-40B4-BE49-F238E27FC236}">
                  <a16:creationId xmlns:a16="http://schemas.microsoft.com/office/drawing/2014/main" id="{41D1ACFF-25E3-244A-A741-43CDB73BC700}"/>
                </a:ext>
              </a:extLst>
            </p:cNvPr>
            <p:cNvSpPr>
              <a:spLocks noChangeArrowheads="1"/>
            </p:cNvSpPr>
            <p:nvPr/>
          </p:nvSpPr>
          <p:spPr bwMode="auto">
            <a:xfrm>
              <a:off x="9909358"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1" name="Скругленный прямоугольник 6">
              <a:extLst>
                <a:ext uri="{FF2B5EF4-FFF2-40B4-BE49-F238E27FC236}">
                  <a16:creationId xmlns:a16="http://schemas.microsoft.com/office/drawing/2014/main" id="{4B8A9AE2-3DBB-5F45-809C-7C632681391E}"/>
                </a:ext>
              </a:extLst>
            </p:cNvPr>
            <p:cNvSpPr>
              <a:spLocks noChangeArrowheads="1"/>
            </p:cNvSpPr>
            <p:nvPr/>
          </p:nvSpPr>
          <p:spPr bwMode="auto">
            <a:xfrm>
              <a:off x="11313962" y="665312"/>
              <a:ext cx="1080120" cy="1080120"/>
            </a:xfrm>
            <a:prstGeom prst="roundRect">
              <a:avLst>
                <a:gd name="adj" fmla="val 6824"/>
              </a:avLst>
            </a:prstGeom>
            <a:solidFill>
              <a:srgbClr val="F05355"/>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2" name="Скругленный прямоугольник 7">
              <a:extLst>
                <a:ext uri="{FF2B5EF4-FFF2-40B4-BE49-F238E27FC236}">
                  <a16:creationId xmlns:a16="http://schemas.microsoft.com/office/drawing/2014/main" id="{E22670CE-0D6D-8947-B8D1-3C4B4DFB3C52}"/>
                </a:ext>
              </a:extLst>
            </p:cNvPr>
            <p:cNvSpPr>
              <a:spLocks noChangeArrowheads="1"/>
            </p:cNvSpPr>
            <p:nvPr/>
          </p:nvSpPr>
          <p:spPr bwMode="auto">
            <a:xfrm>
              <a:off x="1271856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3" name="Скругленный прямоугольник 8">
              <a:extLst>
                <a:ext uri="{FF2B5EF4-FFF2-40B4-BE49-F238E27FC236}">
                  <a16:creationId xmlns:a16="http://schemas.microsoft.com/office/drawing/2014/main" id="{372CA9F8-D3DB-3544-964E-7AC146F0A927}"/>
                </a:ext>
              </a:extLst>
            </p:cNvPr>
            <p:cNvSpPr>
              <a:spLocks noChangeArrowheads="1"/>
            </p:cNvSpPr>
            <p:nvPr/>
          </p:nvSpPr>
          <p:spPr bwMode="auto">
            <a:xfrm>
              <a:off x="14123170"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4" name="Скругленный прямоугольник 9">
              <a:extLst>
                <a:ext uri="{FF2B5EF4-FFF2-40B4-BE49-F238E27FC236}">
                  <a16:creationId xmlns:a16="http://schemas.microsoft.com/office/drawing/2014/main" id="{E0D8F6FE-8D03-644B-BD46-BB49761C79F5}"/>
                </a:ext>
              </a:extLst>
            </p:cNvPr>
            <p:cNvSpPr>
              <a:spLocks noChangeArrowheads="1"/>
            </p:cNvSpPr>
            <p:nvPr/>
          </p:nvSpPr>
          <p:spPr bwMode="auto">
            <a:xfrm>
              <a:off x="1552777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5" name="Скругленный прямоугольник 10">
              <a:extLst>
                <a:ext uri="{FF2B5EF4-FFF2-40B4-BE49-F238E27FC236}">
                  <a16:creationId xmlns:a16="http://schemas.microsoft.com/office/drawing/2014/main" id="{1548B41B-B878-8E49-9F3C-3C124E867FAE}"/>
                </a:ext>
              </a:extLst>
            </p:cNvPr>
            <p:cNvSpPr>
              <a:spLocks noChangeArrowheads="1"/>
            </p:cNvSpPr>
            <p:nvPr/>
          </p:nvSpPr>
          <p:spPr bwMode="auto">
            <a:xfrm>
              <a:off x="16932378"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6" name="Скругленный прямоугольник 11">
              <a:extLst>
                <a:ext uri="{FF2B5EF4-FFF2-40B4-BE49-F238E27FC236}">
                  <a16:creationId xmlns:a16="http://schemas.microsoft.com/office/drawing/2014/main" id="{C3FB2A91-2B33-4746-82AB-378BFABE2799}"/>
                </a:ext>
              </a:extLst>
            </p:cNvPr>
            <p:cNvSpPr>
              <a:spLocks noChangeArrowheads="1"/>
            </p:cNvSpPr>
            <p:nvPr/>
          </p:nvSpPr>
          <p:spPr bwMode="auto">
            <a:xfrm>
              <a:off x="18336984"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grpSp>
      <p:sp>
        <p:nvSpPr>
          <p:cNvPr id="13" name="Text Box 3">
            <a:extLst>
              <a:ext uri="{FF2B5EF4-FFF2-40B4-BE49-F238E27FC236}">
                <a16:creationId xmlns:a16="http://schemas.microsoft.com/office/drawing/2014/main" id="{28C318CE-5D57-3445-95F6-331103AC8DD1}"/>
              </a:ext>
            </a:extLst>
          </p:cNvPr>
          <p:cNvSpPr txBox="1">
            <a:spLocks/>
          </p:cNvSpPr>
          <p:nvPr/>
        </p:nvSpPr>
        <p:spPr bwMode="auto">
          <a:xfrm>
            <a:off x="1946275" y="3159125"/>
            <a:ext cx="14770004"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8400" dirty="0">
                <a:solidFill>
                  <a:schemeClr val="bg1"/>
                </a:solidFill>
                <a:latin typeface="Freeland ☞" pitchFamily="2" charset="77"/>
                <a:ea typeface="Roboto" panose="02000000000000000000" pitchFamily="2" charset="0"/>
                <a:cs typeface="Roboto" panose="02000000000000000000" pitchFamily="2" charset="0"/>
                <a:sym typeface="Poppins Medium" charset="0"/>
              </a:rPr>
              <a:t>Community Commitment Plan</a:t>
            </a:r>
            <a:endParaRPr lang="x-none" altLang="x-none" sz="8400" dirty="0">
              <a:solidFill>
                <a:schemeClr val="bg1"/>
              </a:solidFill>
              <a:latin typeface="Freeland ☞" pitchFamily="2" charset="77"/>
              <a:ea typeface="Roboto" panose="02000000000000000000" pitchFamily="2" charset="0"/>
              <a:cs typeface="Roboto" panose="02000000000000000000" pitchFamily="2" charset="0"/>
              <a:sym typeface="Poppins Medium" charset="0"/>
            </a:endParaRPr>
          </a:p>
        </p:txBody>
      </p:sp>
      <p:sp>
        <p:nvSpPr>
          <p:cNvPr id="15" name="Text Box 2">
            <a:extLst>
              <a:ext uri="{FF2B5EF4-FFF2-40B4-BE49-F238E27FC236}">
                <a16:creationId xmlns:a16="http://schemas.microsoft.com/office/drawing/2014/main" id="{624202F0-C600-8743-8B3D-8FBD6220E41E}"/>
              </a:ext>
            </a:extLst>
          </p:cNvPr>
          <p:cNvSpPr txBox="1">
            <a:spLocks/>
          </p:cNvSpPr>
          <p:nvPr/>
        </p:nvSpPr>
        <p:spPr bwMode="auto">
          <a:xfrm>
            <a:off x="1955800" y="1815569"/>
            <a:ext cx="8075960" cy="56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spAutoFit/>
          </a:bodyPr>
          <a:lstStyle/>
          <a:p>
            <a:pPr eaLnBrk="1">
              <a:defRPr/>
            </a:pPr>
            <a:r>
              <a:rPr lang="en-US" altLang="x-none" sz="3200" b="1" spc="300" dirty="0">
                <a:solidFill>
                  <a:srgbClr val="2A3688"/>
                </a:solidFill>
                <a:latin typeface="Roboto Condensed" panose="02000000000000000000" pitchFamily="2" charset="0"/>
                <a:ea typeface="Roboto Condensed" panose="02000000000000000000" pitchFamily="2" charset="0"/>
                <a:cs typeface="Roboto Condensed" panose="02000000000000000000" pitchFamily="2" charset="0"/>
                <a:sym typeface="Poppins SemiBold" charset="0"/>
              </a:rPr>
              <a:t>UNITED WAY OF BROOME COUNTY</a:t>
            </a:r>
            <a:endParaRPr lang="x-none" altLang="x-none" sz="3200" b="1" spc="300" dirty="0">
              <a:solidFill>
                <a:srgbClr val="2A3688"/>
              </a:solidFill>
              <a:latin typeface="Roboto Condensed" panose="02000000000000000000" pitchFamily="2" charset="0"/>
              <a:ea typeface="Roboto Condensed" panose="02000000000000000000" pitchFamily="2" charset="0"/>
              <a:cs typeface="Roboto Condensed" panose="02000000000000000000" pitchFamily="2" charset="0"/>
              <a:sym typeface="Poppins SemiBold" charset="0"/>
            </a:endParaRPr>
          </a:p>
        </p:txBody>
      </p:sp>
      <p:sp>
        <p:nvSpPr>
          <p:cNvPr id="17" name="Text Box 3">
            <a:extLst>
              <a:ext uri="{FF2B5EF4-FFF2-40B4-BE49-F238E27FC236}">
                <a16:creationId xmlns:a16="http://schemas.microsoft.com/office/drawing/2014/main" id="{EFBB96E8-21EB-3345-B784-3CCD83E1F064}"/>
              </a:ext>
            </a:extLst>
          </p:cNvPr>
          <p:cNvSpPr txBox="1">
            <a:spLocks/>
          </p:cNvSpPr>
          <p:nvPr/>
        </p:nvSpPr>
        <p:spPr bwMode="auto">
          <a:xfrm>
            <a:off x="1946275" y="5661025"/>
            <a:ext cx="9732963"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4400"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rPr>
              <a:t>The </a:t>
            </a:r>
            <a:r>
              <a:rPr lang="en-US" altLang="x-none" sz="4400" b="1" dirty="0">
                <a:solidFill>
                  <a:srgbClr val="2A3688"/>
                </a:solidFill>
                <a:latin typeface="Roboto" panose="02000000000000000000" pitchFamily="2" charset="0"/>
                <a:ea typeface="Roboto" panose="02000000000000000000" pitchFamily="2" charset="0"/>
                <a:cs typeface="Roboto" panose="02000000000000000000" pitchFamily="2" charset="0"/>
                <a:sym typeface="Poppins Medium" charset="0"/>
              </a:rPr>
              <a:t>2019-2022 Community Commitment Plan </a:t>
            </a:r>
            <a:r>
              <a:rPr lang="en-US" altLang="x-none" sz="4400"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rPr>
              <a:t>was created following our most recent Community Café Series. In it, we outline how we will achieve our mission and vision for Broome County </a:t>
            </a:r>
            <a:r>
              <a:rPr lang="en-US" altLang="en-US" sz="4400" dirty="0">
                <a:solidFill>
                  <a:schemeClr val="bg1"/>
                </a:solidFill>
                <a:latin typeface="Roboto" panose="02000000000000000000"/>
                <a:ea typeface="Roboto" panose="02000000000000000000" pitchFamily="2" charset="0"/>
                <a:cs typeface="Open Sans" panose="020B0606030504020204" pitchFamily="34" charset="0"/>
              </a:rPr>
              <a:t>by strategically leveraging the collective resources of community partners.</a:t>
            </a:r>
          </a:p>
          <a:p>
            <a:pPr eaLnBrk="1">
              <a:defRPr/>
            </a:pPr>
            <a:endParaRPr lang="x-none" altLang="x-none" sz="3200" dirty="0">
              <a:solidFill>
                <a:schemeClr val="bg1"/>
              </a:solidFill>
              <a:latin typeface="Roboto" panose="02000000000000000000" pitchFamily="2" charset="0"/>
              <a:ea typeface="Roboto" panose="02000000000000000000" pitchFamily="2" charset="0"/>
              <a:cs typeface="Roboto" panose="02000000000000000000" pitchFamily="2" charset="0"/>
              <a:sym typeface="Poppins Medium" charset="0"/>
            </a:endParaRPr>
          </a:p>
        </p:txBody>
      </p:sp>
      <p:sp>
        <p:nvSpPr>
          <p:cNvPr id="18" name="Text Box 1">
            <a:extLst>
              <a:ext uri="{FF2B5EF4-FFF2-40B4-BE49-F238E27FC236}">
                <a16:creationId xmlns:a16="http://schemas.microsoft.com/office/drawing/2014/main" id="{D5CC5A3F-E7BD-134C-B183-2AFD6A7C8E12}"/>
              </a:ext>
            </a:extLst>
          </p:cNvPr>
          <p:cNvSpPr txBox="1">
            <a:spLocks/>
          </p:cNvSpPr>
          <p:nvPr/>
        </p:nvSpPr>
        <p:spPr bwMode="auto">
          <a:xfrm>
            <a:off x="22817930" y="124920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1BE174C0-49EF-6A46-9119-D79F5F2817AC}"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5</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Tree>
    <p:extLst>
      <p:ext uri="{BB962C8B-B14F-4D97-AF65-F5344CB8AC3E}">
        <p14:creationId xmlns:p14="http://schemas.microsoft.com/office/powerpoint/2010/main" val="934305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9" name="Группа 1">
            <a:extLst>
              <a:ext uri="{FF2B5EF4-FFF2-40B4-BE49-F238E27FC236}">
                <a16:creationId xmlns:a16="http://schemas.microsoft.com/office/drawing/2014/main" id="{8D90FD41-1E48-6C4F-AAEC-BED5DA2D6CEB}"/>
              </a:ext>
            </a:extLst>
          </p:cNvPr>
          <p:cNvGrpSpPr>
            <a:grpSpLocks/>
          </p:cNvGrpSpPr>
          <p:nvPr/>
        </p:nvGrpSpPr>
        <p:grpSpPr bwMode="auto">
          <a:xfrm>
            <a:off x="12768263" y="1697038"/>
            <a:ext cx="10233025" cy="806450"/>
            <a:chOff x="5695546" y="665312"/>
            <a:chExt cx="13721558" cy="1080120"/>
          </a:xfrm>
        </p:grpSpPr>
        <p:sp>
          <p:nvSpPr>
            <p:cNvPr id="7177" name="Скругленный прямоугольник 2">
              <a:extLst>
                <a:ext uri="{FF2B5EF4-FFF2-40B4-BE49-F238E27FC236}">
                  <a16:creationId xmlns:a16="http://schemas.microsoft.com/office/drawing/2014/main" id="{ED2DBD98-ACD6-814A-B9CF-B9705B2D1AC2}"/>
                </a:ext>
              </a:extLst>
            </p:cNvPr>
            <p:cNvSpPr>
              <a:spLocks noChangeArrowheads="1"/>
            </p:cNvSpPr>
            <p:nvPr/>
          </p:nvSpPr>
          <p:spPr bwMode="auto">
            <a:xfrm>
              <a:off x="569554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dirty="0"/>
            </a:p>
          </p:txBody>
        </p:sp>
        <p:sp>
          <p:nvSpPr>
            <p:cNvPr id="7178" name="Скругленный прямоугольник 3">
              <a:extLst>
                <a:ext uri="{FF2B5EF4-FFF2-40B4-BE49-F238E27FC236}">
                  <a16:creationId xmlns:a16="http://schemas.microsoft.com/office/drawing/2014/main" id="{6E00BFEA-8BEB-E84D-9E61-AD535E18FA6E}"/>
                </a:ext>
              </a:extLst>
            </p:cNvPr>
            <p:cNvSpPr>
              <a:spLocks noChangeArrowheads="1"/>
            </p:cNvSpPr>
            <p:nvPr/>
          </p:nvSpPr>
          <p:spPr bwMode="auto">
            <a:xfrm>
              <a:off x="7100150"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79" name="Скругленный прямоугольник 4">
              <a:extLst>
                <a:ext uri="{FF2B5EF4-FFF2-40B4-BE49-F238E27FC236}">
                  <a16:creationId xmlns:a16="http://schemas.microsoft.com/office/drawing/2014/main" id="{B62755ED-33FF-EA44-A176-29EB511AEF5B}"/>
                </a:ext>
              </a:extLst>
            </p:cNvPr>
            <p:cNvSpPr>
              <a:spLocks noChangeArrowheads="1"/>
            </p:cNvSpPr>
            <p:nvPr/>
          </p:nvSpPr>
          <p:spPr bwMode="auto">
            <a:xfrm>
              <a:off x="850475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0" name="Скругленный прямоугольник 5">
              <a:extLst>
                <a:ext uri="{FF2B5EF4-FFF2-40B4-BE49-F238E27FC236}">
                  <a16:creationId xmlns:a16="http://schemas.microsoft.com/office/drawing/2014/main" id="{41D1ACFF-25E3-244A-A741-43CDB73BC700}"/>
                </a:ext>
              </a:extLst>
            </p:cNvPr>
            <p:cNvSpPr>
              <a:spLocks noChangeArrowheads="1"/>
            </p:cNvSpPr>
            <p:nvPr/>
          </p:nvSpPr>
          <p:spPr bwMode="auto">
            <a:xfrm>
              <a:off x="9909358"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1" name="Скругленный прямоугольник 6">
              <a:extLst>
                <a:ext uri="{FF2B5EF4-FFF2-40B4-BE49-F238E27FC236}">
                  <a16:creationId xmlns:a16="http://schemas.microsoft.com/office/drawing/2014/main" id="{4B8A9AE2-3DBB-5F45-809C-7C632681391E}"/>
                </a:ext>
              </a:extLst>
            </p:cNvPr>
            <p:cNvSpPr>
              <a:spLocks noChangeArrowheads="1"/>
            </p:cNvSpPr>
            <p:nvPr/>
          </p:nvSpPr>
          <p:spPr bwMode="auto">
            <a:xfrm>
              <a:off x="11313962" y="665312"/>
              <a:ext cx="1080120" cy="1080120"/>
            </a:xfrm>
            <a:prstGeom prst="roundRect">
              <a:avLst>
                <a:gd name="adj" fmla="val 6824"/>
              </a:avLst>
            </a:prstGeom>
            <a:solidFill>
              <a:srgbClr val="F05355"/>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2" name="Скругленный прямоугольник 7">
              <a:extLst>
                <a:ext uri="{FF2B5EF4-FFF2-40B4-BE49-F238E27FC236}">
                  <a16:creationId xmlns:a16="http://schemas.microsoft.com/office/drawing/2014/main" id="{E22670CE-0D6D-8947-B8D1-3C4B4DFB3C52}"/>
                </a:ext>
              </a:extLst>
            </p:cNvPr>
            <p:cNvSpPr>
              <a:spLocks noChangeArrowheads="1"/>
            </p:cNvSpPr>
            <p:nvPr/>
          </p:nvSpPr>
          <p:spPr bwMode="auto">
            <a:xfrm>
              <a:off x="1271856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3" name="Скругленный прямоугольник 8">
              <a:extLst>
                <a:ext uri="{FF2B5EF4-FFF2-40B4-BE49-F238E27FC236}">
                  <a16:creationId xmlns:a16="http://schemas.microsoft.com/office/drawing/2014/main" id="{372CA9F8-D3DB-3544-964E-7AC146F0A927}"/>
                </a:ext>
              </a:extLst>
            </p:cNvPr>
            <p:cNvSpPr>
              <a:spLocks noChangeArrowheads="1"/>
            </p:cNvSpPr>
            <p:nvPr/>
          </p:nvSpPr>
          <p:spPr bwMode="auto">
            <a:xfrm>
              <a:off x="14123170"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4" name="Скругленный прямоугольник 9">
              <a:extLst>
                <a:ext uri="{FF2B5EF4-FFF2-40B4-BE49-F238E27FC236}">
                  <a16:creationId xmlns:a16="http://schemas.microsoft.com/office/drawing/2014/main" id="{E0D8F6FE-8D03-644B-BD46-BB49761C79F5}"/>
                </a:ext>
              </a:extLst>
            </p:cNvPr>
            <p:cNvSpPr>
              <a:spLocks noChangeArrowheads="1"/>
            </p:cNvSpPr>
            <p:nvPr/>
          </p:nvSpPr>
          <p:spPr bwMode="auto">
            <a:xfrm>
              <a:off x="1552777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5" name="Скругленный прямоугольник 10">
              <a:extLst>
                <a:ext uri="{FF2B5EF4-FFF2-40B4-BE49-F238E27FC236}">
                  <a16:creationId xmlns:a16="http://schemas.microsoft.com/office/drawing/2014/main" id="{1548B41B-B878-8E49-9F3C-3C124E867FAE}"/>
                </a:ext>
              </a:extLst>
            </p:cNvPr>
            <p:cNvSpPr>
              <a:spLocks noChangeArrowheads="1"/>
            </p:cNvSpPr>
            <p:nvPr/>
          </p:nvSpPr>
          <p:spPr bwMode="auto">
            <a:xfrm>
              <a:off x="16932378"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7186" name="Скругленный прямоугольник 11">
              <a:extLst>
                <a:ext uri="{FF2B5EF4-FFF2-40B4-BE49-F238E27FC236}">
                  <a16:creationId xmlns:a16="http://schemas.microsoft.com/office/drawing/2014/main" id="{C3FB2A91-2B33-4746-82AB-378BFABE2799}"/>
                </a:ext>
              </a:extLst>
            </p:cNvPr>
            <p:cNvSpPr>
              <a:spLocks noChangeArrowheads="1"/>
            </p:cNvSpPr>
            <p:nvPr/>
          </p:nvSpPr>
          <p:spPr bwMode="auto">
            <a:xfrm>
              <a:off x="18336984"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grpSp>
      <p:sp>
        <p:nvSpPr>
          <p:cNvPr id="13" name="Text Box 3">
            <a:extLst>
              <a:ext uri="{FF2B5EF4-FFF2-40B4-BE49-F238E27FC236}">
                <a16:creationId xmlns:a16="http://schemas.microsoft.com/office/drawing/2014/main" id="{28C318CE-5D57-3445-95F6-331103AC8DD1}"/>
              </a:ext>
            </a:extLst>
          </p:cNvPr>
          <p:cNvSpPr txBox="1">
            <a:spLocks/>
          </p:cNvSpPr>
          <p:nvPr/>
        </p:nvSpPr>
        <p:spPr bwMode="auto">
          <a:xfrm>
            <a:off x="1946275" y="2752725"/>
            <a:ext cx="14770004"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8400" dirty="0">
                <a:solidFill>
                  <a:schemeClr val="bg1"/>
                </a:solidFill>
                <a:latin typeface="Freeland ☞" pitchFamily="2" charset="77"/>
                <a:ea typeface="Roboto" panose="02000000000000000000" pitchFamily="2" charset="0"/>
                <a:cs typeface="Roboto" panose="02000000000000000000" pitchFamily="2" charset="0"/>
                <a:sym typeface="Poppins Medium" charset="0"/>
              </a:rPr>
              <a:t>Community Commitment Plan</a:t>
            </a:r>
            <a:endParaRPr lang="x-none" altLang="x-none" sz="8400" dirty="0">
              <a:solidFill>
                <a:schemeClr val="bg1"/>
              </a:solidFill>
              <a:latin typeface="Freeland ☞" pitchFamily="2" charset="77"/>
              <a:ea typeface="Roboto" panose="02000000000000000000" pitchFamily="2" charset="0"/>
              <a:cs typeface="Roboto" panose="02000000000000000000" pitchFamily="2" charset="0"/>
              <a:sym typeface="Poppins Medium" charset="0"/>
            </a:endParaRPr>
          </a:p>
        </p:txBody>
      </p:sp>
      <p:sp>
        <p:nvSpPr>
          <p:cNvPr id="15" name="Text Box 2">
            <a:extLst>
              <a:ext uri="{FF2B5EF4-FFF2-40B4-BE49-F238E27FC236}">
                <a16:creationId xmlns:a16="http://schemas.microsoft.com/office/drawing/2014/main" id="{624202F0-C600-8743-8B3D-8FBD6220E41E}"/>
              </a:ext>
            </a:extLst>
          </p:cNvPr>
          <p:cNvSpPr txBox="1">
            <a:spLocks/>
          </p:cNvSpPr>
          <p:nvPr/>
        </p:nvSpPr>
        <p:spPr bwMode="auto">
          <a:xfrm>
            <a:off x="1955800" y="1815569"/>
            <a:ext cx="8075960" cy="56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spAutoFit/>
          </a:bodyPr>
          <a:lstStyle/>
          <a:p>
            <a:pPr eaLnBrk="1">
              <a:defRPr/>
            </a:pPr>
            <a:r>
              <a:rPr lang="en-US" altLang="x-none" sz="3200" b="1" spc="300" dirty="0">
                <a:solidFill>
                  <a:srgbClr val="2A3688"/>
                </a:solidFill>
                <a:latin typeface="Roboto Condensed" panose="02000000000000000000" pitchFamily="2" charset="0"/>
                <a:ea typeface="Roboto Condensed" panose="02000000000000000000" pitchFamily="2" charset="0"/>
                <a:cs typeface="Roboto Condensed" panose="02000000000000000000" pitchFamily="2" charset="0"/>
                <a:sym typeface="Poppins SemiBold" charset="0"/>
              </a:rPr>
              <a:t>UNITED WAY OF BROOME COUNTY</a:t>
            </a:r>
            <a:endParaRPr lang="x-none" altLang="x-none" sz="3200" b="1" spc="300" dirty="0">
              <a:solidFill>
                <a:srgbClr val="2A3688"/>
              </a:solidFill>
              <a:latin typeface="Roboto Condensed" panose="02000000000000000000" pitchFamily="2" charset="0"/>
              <a:ea typeface="Roboto Condensed" panose="02000000000000000000" pitchFamily="2" charset="0"/>
              <a:cs typeface="Roboto Condensed" panose="02000000000000000000" pitchFamily="2" charset="0"/>
              <a:sym typeface="Poppins SemiBold" charset="0"/>
            </a:endParaRPr>
          </a:p>
        </p:txBody>
      </p:sp>
      <p:sp>
        <p:nvSpPr>
          <p:cNvPr id="31" name="Text Box 3">
            <a:extLst>
              <a:ext uri="{FF2B5EF4-FFF2-40B4-BE49-F238E27FC236}">
                <a16:creationId xmlns:a16="http://schemas.microsoft.com/office/drawing/2014/main" id="{095740F0-3E63-6547-9109-56C93CE2AFA2}"/>
              </a:ext>
            </a:extLst>
          </p:cNvPr>
          <p:cNvSpPr txBox="1">
            <a:spLocks/>
          </p:cNvSpPr>
          <p:nvPr/>
        </p:nvSpPr>
        <p:spPr bwMode="auto">
          <a:xfrm>
            <a:off x="10375377" y="5333797"/>
            <a:ext cx="3198399" cy="8755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marL="0" marR="0" lvl="0" indent="0" algn="ctr" defTabSz="825500" rtl="0" eaLnBrk="1" fontAlgn="base" latinLnBrk="0" hangingPunct="0">
              <a:lnSpc>
                <a:spcPct val="100000"/>
              </a:lnSpc>
              <a:spcBef>
                <a:spcPct val="0"/>
              </a:spcBef>
              <a:spcAft>
                <a:spcPct val="0"/>
              </a:spcAft>
              <a:buClrTx/>
              <a:buSzTx/>
              <a:buFontTx/>
              <a:buNone/>
              <a:tabLst/>
              <a:defRPr/>
            </a:pPr>
            <a:r>
              <a:rPr kumimoji="0" lang="en-US" altLang="x-none" sz="4400" b="0" i="0" u="none" strike="noStrike" kern="1200" cap="none" spc="0" normalizeH="0" baseline="0" noProof="0" dirty="0">
                <a:ln>
                  <a:noFill/>
                </a:ln>
                <a:solidFill>
                  <a:srgbClr val="FEFFFF"/>
                </a:solidFill>
                <a:effectLst/>
                <a:uLnTx/>
                <a:uFillTx/>
                <a:latin typeface="Arial Black" panose="020B0A04020102020204"/>
                <a:ea typeface="Roboto Medium" panose="02000000000000000000" pitchFamily="2" charset="0"/>
                <a:cs typeface="Montserrat Semi" charset="0"/>
                <a:sym typeface="Poppins Medium" charset="0"/>
              </a:rPr>
              <a:t>Inspire Giving </a:t>
            </a:r>
          </a:p>
        </p:txBody>
      </p:sp>
      <p:sp>
        <p:nvSpPr>
          <p:cNvPr id="37" name="Oval 25">
            <a:extLst>
              <a:ext uri="{FF2B5EF4-FFF2-40B4-BE49-F238E27FC236}">
                <a16:creationId xmlns:a16="http://schemas.microsoft.com/office/drawing/2014/main" id="{37A55840-E858-F248-8442-39CDE6E5562F}"/>
              </a:ext>
            </a:extLst>
          </p:cNvPr>
          <p:cNvSpPr>
            <a:spLocks noChangeArrowheads="1"/>
          </p:cNvSpPr>
          <p:nvPr/>
        </p:nvSpPr>
        <p:spPr bwMode="auto">
          <a:xfrm>
            <a:off x="14713953" y="3521083"/>
            <a:ext cx="7398894" cy="7415980"/>
          </a:xfrm>
          <a:prstGeom prst="ellipse">
            <a:avLst/>
          </a:prstGeom>
          <a:solidFill>
            <a:srgbClr val="00AEEF">
              <a:alpha val="79999"/>
            </a:srgbClr>
          </a:solidFill>
          <a:ln>
            <a:noFill/>
          </a:ln>
          <a:extLst/>
        </p:spPr>
        <p:txBody>
          <a:bodyPr wrap="square" lIns="38100" tIns="38100" rIns="38100" bIns="38100" anchor="ctr">
            <a:spAutoFit/>
          </a:bodyPr>
          <a:lstStyle/>
          <a:p>
            <a:pPr marL="0" marR="0" lvl="0" indent="0" algn="l" defTabSz="825500" rtl="0" eaLnBrk="1"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74808C"/>
              </a:solidFill>
              <a:effectLst/>
              <a:uLnTx/>
              <a:uFillTx/>
              <a:latin typeface="Poppins"/>
              <a:sym typeface="Poppins"/>
            </a:endParaRPr>
          </a:p>
        </p:txBody>
      </p:sp>
      <p:sp>
        <p:nvSpPr>
          <p:cNvPr id="38" name="Oval 1">
            <a:extLst>
              <a:ext uri="{FF2B5EF4-FFF2-40B4-BE49-F238E27FC236}">
                <a16:creationId xmlns:a16="http://schemas.microsoft.com/office/drawing/2014/main" id="{F48B21AF-A56B-6543-ABC0-0B278B43D1BC}"/>
              </a:ext>
            </a:extLst>
          </p:cNvPr>
          <p:cNvSpPr>
            <a:spLocks noChangeArrowheads="1"/>
          </p:cNvSpPr>
          <p:nvPr/>
        </p:nvSpPr>
        <p:spPr bwMode="auto">
          <a:xfrm>
            <a:off x="1917639" y="5722700"/>
            <a:ext cx="7093068" cy="7091595"/>
          </a:xfrm>
          <a:prstGeom prst="ellipse">
            <a:avLst/>
          </a:prstGeom>
          <a:solidFill>
            <a:srgbClr val="2A3688"/>
          </a:solidFill>
          <a:ln>
            <a:noFill/>
          </a:ln>
          <a:extLst/>
        </p:spPr>
        <p:txBody>
          <a:bodyPr wrap="square" lIns="38100" tIns="38100" rIns="38100" bIns="38100" anchor="ctr">
            <a:spAutoFit/>
          </a:bodyPr>
          <a:lstStyle/>
          <a:p>
            <a:pPr marL="0" marR="0" lvl="0" indent="0" algn="l" defTabSz="825500" rtl="0" eaLnBrk="1"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74808C"/>
              </a:solidFill>
              <a:effectLst/>
              <a:uLnTx/>
              <a:uFillTx/>
              <a:latin typeface="Poppins"/>
              <a:sym typeface="Poppins"/>
            </a:endParaRPr>
          </a:p>
        </p:txBody>
      </p:sp>
      <p:sp>
        <p:nvSpPr>
          <p:cNvPr id="39" name="Oval 24">
            <a:extLst>
              <a:ext uri="{FF2B5EF4-FFF2-40B4-BE49-F238E27FC236}">
                <a16:creationId xmlns:a16="http://schemas.microsoft.com/office/drawing/2014/main" id="{0C0FD364-A2DA-EE45-9039-F7BD8E283A80}"/>
              </a:ext>
            </a:extLst>
          </p:cNvPr>
          <p:cNvSpPr/>
          <p:nvPr/>
        </p:nvSpPr>
        <p:spPr bwMode="auto">
          <a:xfrm>
            <a:off x="8336458" y="4586287"/>
            <a:ext cx="7173942" cy="7417164"/>
          </a:xfrm>
          <a:prstGeom prst="ellipse">
            <a:avLst/>
          </a:prstGeom>
          <a:solidFill>
            <a:srgbClr val="F05355">
              <a:alpha val="80000"/>
            </a:srgbClr>
          </a:solidFill>
          <a:ln w="12700" cap="flat" cmpd="sng" algn="ctr">
            <a:noFill/>
            <a:prstDash val="solid"/>
            <a:miter lim="400000"/>
            <a:headEnd type="none" w="med" len="med"/>
            <a:tailEnd type="none" w="med" len="med"/>
          </a:ln>
          <a:effectLst/>
        </p:spPr>
        <p:txBody>
          <a:bodyPr wrap="square" lIns="38100" tIns="38100" rIns="38100" bIns="38100" anchor="ctr">
            <a:spAutoFit/>
          </a:bodyPr>
          <a:lstStyle/>
          <a:p>
            <a:pPr marL="0" marR="0" lvl="0" indent="0" algn="l" defTabSz="825500" rtl="0" eaLnBrk="1"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74808C"/>
              </a:solidFill>
              <a:effectLst/>
              <a:uLnTx/>
              <a:uFillTx/>
              <a:latin typeface="Poppins" charset="0"/>
              <a:ea typeface="Poppins" charset="0"/>
              <a:cs typeface="Poppins" charset="0"/>
              <a:sym typeface="Poppins" charset="0"/>
            </a:endParaRPr>
          </a:p>
        </p:txBody>
      </p:sp>
      <p:grpSp>
        <p:nvGrpSpPr>
          <p:cNvPr id="40" name="Группа 2">
            <a:extLst>
              <a:ext uri="{FF2B5EF4-FFF2-40B4-BE49-F238E27FC236}">
                <a16:creationId xmlns:a16="http://schemas.microsoft.com/office/drawing/2014/main" id="{43070753-EB59-F947-AC61-F470202E5AB9}"/>
              </a:ext>
            </a:extLst>
          </p:cNvPr>
          <p:cNvGrpSpPr/>
          <p:nvPr/>
        </p:nvGrpSpPr>
        <p:grpSpPr>
          <a:xfrm>
            <a:off x="2602852" y="6209312"/>
            <a:ext cx="5661921" cy="6298830"/>
            <a:chOff x="2876862" y="5164299"/>
            <a:chExt cx="5661921" cy="7131030"/>
          </a:xfrm>
        </p:grpSpPr>
        <p:sp>
          <p:nvSpPr>
            <p:cNvPr id="41" name="Text Box 3">
              <a:extLst>
                <a:ext uri="{FF2B5EF4-FFF2-40B4-BE49-F238E27FC236}">
                  <a16:creationId xmlns:a16="http://schemas.microsoft.com/office/drawing/2014/main" id="{F458166C-85DE-1E48-B1B7-1E23EC093B69}"/>
                </a:ext>
              </a:extLst>
            </p:cNvPr>
            <p:cNvSpPr txBox="1">
              <a:spLocks/>
            </p:cNvSpPr>
            <p:nvPr/>
          </p:nvSpPr>
          <p:spPr bwMode="auto">
            <a:xfrm>
              <a:off x="3315282" y="5164299"/>
              <a:ext cx="4613275" cy="1534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marL="0" marR="0" lvl="0" indent="0" algn="ctr" defTabSz="825500" rtl="0" eaLnBrk="1" fontAlgn="base" latinLnBrk="0" hangingPunct="0">
                <a:lnSpc>
                  <a:spcPct val="100000"/>
                </a:lnSpc>
                <a:spcBef>
                  <a:spcPct val="0"/>
                </a:spcBef>
                <a:spcAft>
                  <a:spcPct val="0"/>
                </a:spcAft>
                <a:buClrTx/>
                <a:buSzTx/>
                <a:buFontTx/>
                <a:buNone/>
                <a:tabLst/>
                <a:defRPr/>
              </a:pPr>
              <a:r>
                <a:rPr kumimoji="0" lang="en-US" altLang="x-none" sz="3600" b="1" i="0" u="none" strike="noStrike" kern="1200" cap="none" spc="0" normalizeH="0" baseline="0" noProof="0" dirty="0">
                  <a:ln>
                    <a:noFill/>
                  </a:ln>
                  <a:solidFill>
                    <a:srgbClr val="FEFFFF"/>
                  </a:solidFill>
                  <a:effectLst/>
                  <a:uLnTx/>
                  <a:uFillTx/>
                  <a:latin typeface="Roboto" panose="02000000000000000000" pitchFamily="2" charset="0"/>
                  <a:ea typeface="Roboto" panose="02000000000000000000" pitchFamily="2" charset="0"/>
                  <a:cs typeface="Roboto" panose="02000000000000000000" pitchFamily="2" charset="0"/>
                  <a:sym typeface="Poppins Medium" charset="0"/>
                </a:rPr>
                <a:t>Revitalize Collaboration</a:t>
              </a:r>
            </a:p>
          </p:txBody>
        </p:sp>
        <p:sp>
          <p:nvSpPr>
            <p:cNvPr id="42" name="Rectangle 1">
              <a:extLst>
                <a:ext uri="{FF2B5EF4-FFF2-40B4-BE49-F238E27FC236}">
                  <a16:creationId xmlns:a16="http://schemas.microsoft.com/office/drawing/2014/main" id="{D6AF2B27-40C1-894E-8BE3-02A58D6799A3}"/>
                </a:ext>
              </a:extLst>
            </p:cNvPr>
            <p:cNvSpPr>
              <a:spLocks noChangeArrowheads="1"/>
            </p:cNvSpPr>
            <p:nvPr/>
          </p:nvSpPr>
          <p:spPr bwMode="auto">
            <a:xfrm>
              <a:off x="2876862" y="6601240"/>
              <a:ext cx="5661921" cy="569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ctr">
                <a:lnSpc>
                  <a:spcPct val="150000"/>
                </a:lnSpc>
                <a:defRPr/>
              </a:pPr>
              <a:r>
                <a:rPr lang="en-US" sz="2700" dirty="0">
                  <a:solidFill>
                    <a:schemeClr val="tx1"/>
                  </a:solidFill>
                  <a:latin typeface="Roboto" panose="02000000000000000000" pitchFamily="2" charset="0"/>
                  <a:ea typeface="Roboto" panose="02000000000000000000" pitchFamily="2" charset="0"/>
                  <a:cs typeface="Roboto" panose="02000000000000000000" pitchFamily="2" charset="0"/>
                </a:rPr>
                <a:t>Based on community feedback, we will implement and invest in supportive service initiatives to broaden the capacity of community based organizations, so they can best leverage funding to address the most critical needs of the community</a:t>
              </a:r>
              <a:r>
                <a:rPr lang="en-US" sz="2800" dirty="0">
                  <a:solidFill>
                    <a:schemeClr val="tx1"/>
                  </a:solidFill>
                  <a:latin typeface="Roboto" panose="02000000000000000000" pitchFamily="2" charset="0"/>
                  <a:ea typeface="Roboto" panose="02000000000000000000" pitchFamily="2" charset="0"/>
                  <a:cs typeface="Roboto" panose="02000000000000000000" pitchFamily="2" charset="0"/>
                </a:rPr>
                <a:t>.</a:t>
              </a:r>
              <a:endParaRPr kumimoji="0" lang="en-US" altLang="en-US" sz="28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Roboto" panose="02000000000000000000" pitchFamily="2" charset="0"/>
                <a:sym typeface="Poppins"/>
              </a:endParaRPr>
            </a:p>
          </p:txBody>
        </p:sp>
      </p:grpSp>
      <p:grpSp>
        <p:nvGrpSpPr>
          <p:cNvPr id="43" name="Группа 2">
            <a:extLst>
              <a:ext uri="{FF2B5EF4-FFF2-40B4-BE49-F238E27FC236}">
                <a16:creationId xmlns:a16="http://schemas.microsoft.com/office/drawing/2014/main" id="{43070753-EB59-F947-AC61-F470202E5AB9}"/>
              </a:ext>
            </a:extLst>
          </p:cNvPr>
          <p:cNvGrpSpPr/>
          <p:nvPr/>
        </p:nvGrpSpPr>
        <p:grpSpPr>
          <a:xfrm>
            <a:off x="9092468" y="5105407"/>
            <a:ext cx="5661921" cy="2111160"/>
            <a:chOff x="2907222" y="5146491"/>
            <a:chExt cx="5661921" cy="2390086"/>
          </a:xfrm>
        </p:grpSpPr>
        <p:sp>
          <p:nvSpPr>
            <p:cNvPr id="44" name="Text Box 3">
              <a:extLst>
                <a:ext uri="{FF2B5EF4-FFF2-40B4-BE49-F238E27FC236}">
                  <a16:creationId xmlns:a16="http://schemas.microsoft.com/office/drawing/2014/main" id="{F458166C-85DE-1E48-B1B7-1E23EC093B69}"/>
                </a:ext>
              </a:extLst>
            </p:cNvPr>
            <p:cNvSpPr txBox="1">
              <a:spLocks/>
            </p:cNvSpPr>
            <p:nvPr/>
          </p:nvSpPr>
          <p:spPr bwMode="auto">
            <a:xfrm>
              <a:off x="3507596" y="5146491"/>
              <a:ext cx="4613275" cy="1534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marL="0" marR="0" lvl="0" indent="0" algn="ctr" defTabSz="825500" rtl="0" eaLnBrk="1" fontAlgn="base" latinLnBrk="0" hangingPunct="0">
                <a:lnSpc>
                  <a:spcPct val="100000"/>
                </a:lnSpc>
                <a:spcBef>
                  <a:spcPct val="0"/>
                </a:spcBef>
                <a:spcAft>
                  <a:spcPct val="0"/>
                </a:spcAft>
                <a:buClrTx/>
                <a:buSzTx/>
                <a:buFontTx/>
                <a:buNone/>
                <a:tabLst/>
                <a:defRPr/>
              </a:pPr>
              <a:br>
                <a:rPr kumimoji="0" lang="en-US" altLang="x-none" sz="3600" b="0" i="0" u="none" strike="noStrike" kern="1200" cap="none" spc="0" normalizeH="0" baseline="0" noProof="0" dirty="0">
                  <a:ln>
                    <a:noFill/>
                  </a:ln>
                  <a:solidFill>
                    <a:srgbClr val="FEFFFF"/>
                  </a:solidFill>
                  <a:effectLst/>
                  <a:uLnTx/>
                  <a:uFillTx/>
                  <a:latin typeface="Arial Black" panose="020B0A04020102020204"/>
                  <a:ea typeface="Roboto Medium" panose="02000000000000000000" pitchFamily="2" charset="0"/>
                  <a:cs typeface="Montserrat Semi" charset="0"/>
                  <a:sym typeface="Poppins Medium" charset="0"/>
                </a:rPr>
              </a:br>
              <a:r>
                <a:rPr kumimoji="0" lang="en-US" altLang="x-none" sz="3600" b="1" i="0" u="none" strike="noStrike" kern="1200" cap="none" spc="0" normalizeH="0" baseline="0" noProof="0" dirty="0">
                  <a:ln>
                    <a:noFill/>
                  </a:ln>
                  <a:solidFill>
                    <a:srgbClr val="FEFFFF"/>
                  </a:solidFill>
                  <a:effectLst/>
                  <a:uLnTx/>
                  <a:uFillTx/>
                  <a:latin typeface="Roboto" panose="02000000000000000000" pitchFamily="2" charset="0"/>
                  <a:ea typeface="Roboto" panose="02000000000000000000" pitchFamily="2" charset="0"/>
                  <a:cs typeface="Roboto" panose="02000000000000000000" pitchFamily="2" charset="0"/>
                  <a:sym typeface="Poppins Medium" charset="0"/>
                </a:rPr>
                <a:t>Inspire Giving</a:t>
              </a:r>
            </a:p>
          </p:txBody>
        </p:sp>
        <p:sp>
          <p:nvSpPr>
            <p:cNvPr id="45" name="Rectangle 1">
              <a:extLst>
                <a:ext uri="{FF2B5EF4-FFF2-40B4-BE49-F238E27FC236}">
                  <a16:creationId xmlns:a16="http://schemas.microsoft.com/office/drawing/2014/main" id="{D6AF2B27-40C1-894E-8BE3-02A58D6799A3}"/>
                </a:ext>
              </a:extLst>
            </p:cNvPr>
            <p:cNvSpPr>
              <a:spLocks noChangeArrowheads="1"/>
            </p:cNvSpPr>
            <p:nvPr/>
          </p:nvSpPr>
          <p:spPr bwMode="auto">
            <a:xfrm>
              <a:off x="2907222" y="6680939"/>
              <a:ext cx="5661921" cy="8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ctr">
                <a:lnSpc>
                  <a:spcPct val="180000"/>
                </a:lnSpc>
                <a:defRPr/>
              </a:pPr>
              <a:endParaRPr lang="en-US" altLang="en-US" sz="2800" b="1" dirty="0">
                <a:solidFill>
                  <a:srgbClr val="FEFFFF"/>
                </a:solidFill>
                <a:latin typeface="Arial" panose="020B0604020202020204"/>
                <a:ea typeface="Roboto" panose="02000000000000000000" pitchFamily="2" charset="0"/>
                <a:cs typeface="Open Sans" panose="020B0606030504020204" pitchFamily="34" charset="0"/>
              </a:endParaRPr>
            </a:p>
          </p:txBody>
        </p:sp>
      </p:grpSp>
      <p:grpSp>
        <p:nvGrpSpPr>
          <p:cNvPr id="49" name="Группа 2">
            <a:extLst>
              <a:ext uri="{FF2B5EF4-FFF2-40B4-BE49-F238E27FC236}">
                <a16:creationId xmlns:a16="http://schemas.microsoft.com/office/drawing/2014/main" id="{43070753-EB59-F947-AC61-F470202E5AB9}"/>
              </a:ext>
            </a:extLst>
          </p:cNvPr>
          <p:cNvGrpSpPr/>
          <p:nvPr/>
        </p:nvGrpSpPr>
        <p:grpSpPr>
          <a:xfrm>
            <a:off x="15606529" y="4234501"/>
            <a:ext cx="5759452" cy="2111159"/>
            <a:chOff x="2907222" y="5146492"/>
            <a:chExt cx="5661921" cy="2390085"/>
          </a:xfrm>
        </p:grpSpPr>
        <p:sp>
          <p:nvSpPr>
            <p:cNvPr id="50" name="Text Box 3">
              <a:extLst>
                <a:ext uri="{FF2B5EF4-FFF2-40B4-BE49-F238E27FC236}">
                  <a16:creationId xmlns:a16="http://schemas.microsoft.com/office/drawing/2014/main" id="{F458166C-85DE-1E48-B1B7-1E23EC093B69}"/>
                </a:ext>
              </a:extLst>
            </p:cNvPr>
            <p:cNvSpPr txBox="1">
              <a:spLocks/>
            </p:cNvSpPr>
            <p:nvPr/>
          </p:nvSpPr>
          <p:spPr bwMode="auto">
            <a:xfrm>
              <a:off x="3507596" y="5146492"/>
              <a:ext cx="4613275" cy="1534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marL="0" marR="0" lvl="0" indent="0" algn="ctr" defTabSz="825500" rtl="0" eaLnBrk="1" fontAlgn="base" latinLnBrk="0" hangingPunct="0">
                <a:lnSpc>
                  <a:spcPct val="100000"/>
                </a:lnSpc>
                <a:spcBef>
                  <a:spcPct val="0"/>
                </a:spcBef>
                <a:spcAft>
                  <a:spcPct val="0"/>
                </a:spcAft>
                <a:buClrTx/>
                <a:buSzTx/>
                <a:buFontTx/>
                <a:buNone/>
                <a:tabLst/>
                <a:defRPr/>
              </a:pPr>
              <a:r>
                <a:rPr kumimoji="0" lang="en-US" altLang="x-none" sz="3600" b="1" i="0" u="none" strike="noStrike" kern="1200" cap="none" spc="0" normalizeH="0" baseline="0" noProof="0" dirty="0">
                  <a:ln>
                    <a:noFill/>
                  </a:ln>
                  <a:solidFill>
                    <a:srgbClr val="FEFFFF"/>
                  </a:solidFill>
                  <a:effectLst/>
                  <a:uLnTx/>
                  <a:uFillTx/>
                  <a:latin typeface="Roboto" panose="02000000000000000000" pitchFamily="2" charset="0"/>
                  <a:ea typeface="Roboto" panose="02000000000000000000" pitchFamily="2" charset="0"/>
                  <a:cs typeface="Roboto" panose="02000000000000000000" pitchFamily="2" charset="0"/>
                  <a:sym typeface="Poppins Medium" charset="0"/>
                </a:rPr>
                <a:t>Unify Efforts</a:t>
              </a:r>
              <a:r>
                <a:rPr kumimoji="0" lang="en-US" altLang="x-none" sz="3600" b="1" i="0" u="none" strike="noStrike" kern="1200" cap="none" spc="0" normalizeH="0" noProof="0" dirty="0">
                  <a:ln>
                    <a:noFill/>
                  </a:ln>
                  <a:solidFill>
                    <a:srgbClr val="FEFFFF"/>
                  </a:solidFill>
                  <a:effectLst/>
                  <a:uLnTx/>
                  <a:uFillTx/>
                  <a:latin typeface="Roboto" panose="02000000000000000000" pitchFamily="2" charset="0"/>
                  <a:ea typeface="Roboto" panose="02000000000000000000" pitchFamily="2" charset="0"/>
                  <a:cs typeface="Roboto" panose="02000000000000000000" pitchFamily="2" charset="0"/>
                  <a:sym typeface="Poppins Medium" charset="0"/>
                </a:rPr>
                <a:t> &amp; Resources</a:t>
              </a:r>
              <a:endParaRPr kumimoji="0" lang="en-US" altLang="x-none" sz="3600" b="1" i="0" u="none" strike="noStrike" kern="1200" cap="none" spc="0" normalizeH="0" baseline="0" noProof="0" dirty="0">
                <a:ln>
                  <a:noFill/>
                </a:ln>
                <a:solidFill>
                  <a:srgbClr val="FEFFFF"/>
                </a:solidFill>
                <a:effectLst/>
                <a:uLnTx/>
                <a:uFillTx/>
                <a:latin typeface="Roboto" panose="02000000000000000000" pitchFamily="2" charset="0"/>
                <a:ea typeface="Roboto" panose="02000000000000000000" pitchFamily="2" charset="0"/>
                <a:cs typeface="Roboto" panose="02000000000000000000" pitchFamily="2" charset="0"/>
                <a:sym typeface="Poppins Medium" charset="0"/>
              </a:endParaRPr>
            </a:p>
          </p:txBody>
        </p:sp>
        <p:sp>
          <p:nvSpPr>
            <p:cNvPr id="51" name="Rectangle 1">
              <a:extLst>
                <a:ext uri="{FF2B5EF4-FFF2-40B4-BE49-F238E27FC236}">
                  <a16:creationId xmlns:a16="http://schemas.microsoft.com/office/drawing/2014/main" id="{D6AF2B27-40C1-894E-8BE3-02A58D6799A3}"/>
                </a:ext>
              </a:extLst>
            </p:cNvPr>
            <p:cNvSpPr>
              <a:spLocks noChangeArrowheads="1"/>
            </p:cNvSpPr>
            <p:nvPr/>
          </p:nvSpPr>
          <p:spPr bwMode="auto">
            <a:xfrm>
              <a:off x="2907222" y="6680939"/>
              <a:ext cx="5661921" cy="8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ctr">
                <a:lnSpc>
                  <a:spcPct val="180000"/>
                </a:lnSpc>
                <a:defRPr/>
              </a:pPr>
              <a:endParaRPr lang="en-US" altLang="en-US" sz="2800" b="1" dirty="0">
                <a:solidFill>
                  <a:srgbClr val="FEFFFF"/>
                </a:solidFill>
                <a:latin typeface="Arial" panose="020B0604020202020204"/>
                <a:ea typeface="PMingLiU-ExtB" panose="02020500000000000000" pitchFamily="18" charset="-120"/>
                <a:cs typeface="Open Sans" panose="020B0606030504020204" pitchFamily="34" charset="0"/>
              </a:endParaRPr>
            </a:p>
          </p:txBody>
        </p:sp>
      </p:grpSp>
      <p:sp>
        <p:nvSpPr>
          <p:cNvPr id="28" name="Text Box 1">
            <a:extLst>
              <a:ext uri="{FF2B5EF4-FFF2-40B4-BE49-F238E27FC236}">
                <a16:creationId xmlns:a16="http://schemas.microsoft.com/office/drawing/2014/main" id="{5ACC8DF4-ACF3-BD4B-A704-CD8ABB31AC24}"/>
              </a:ext>
            </a:extLst>
          </p:cNvPr>
          <p:cNvSpPr txBox="1">
            <a:spLocks/>
          </p:cNvSpPr>
          <p:nvPr/>
        </p:nvSpPr>
        <p:spPr bwMode="auto">
          <a:xfrm>
            <a:off x="22545675" y="124920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1BE174C0-49EF-6A46-9119-D79F5F2817AC}"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6</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Tree>
    <p:extLst>
      <p:ext uri="{BB962C8B-B14F-4D97-AF65-F5344CB8AC3E}">
        <p14:creationId xmlns:p14="http://schemas.microsoft.com/office/powerpoint/2010/main" val="1691006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
            <a:extLst>
              <a:ext uri="{FF2B5EF4-FFF2-40B4-BE49-F238E27FC236}">
                <a16:creationId xmlns:a16="http://schemas.microsoft.com/office/drawing/2014/main" id="{79C6D45B-8F45-594D-B641-BA788EB03C54}"/>
              </a:ext>
            </a:extLst>
          </p:cNvPr>
          <p:cNvGrpSpPr>
            <a:grpSpLocks/>
          </p:cNvGrpSpPr>
          <p:nvPr/>
        </p:nvGrpSpPr>
        <p:grpSpPr bwMode="auto">
          <a:xfrm>
            <a:off x="2398711" y="2349763"/>
            <a:ext cx="9432927" cy="8583622"/>
            <a:chOff x="2759073" y="2864395"/>
            <a:chExt cx="9433137" cy="8582247"/>
          </a:xfrm>
        </p:grpSpPr>
        <p:sp>
          <p:nvSpPr>
            <p:cNvPr id="8" name="Text Box 3">
              <a:extLst>
                <a:ext uri="{FF2B5EF4-FFF2-40B4-BE49-F238E27FC236}">
                  <a16:creationId xmlns:a16="http://schemas.microsoft.com/office/drawing/2014/main" id="{007D5A8D-239E-8243-A9E6-7121CB72F793}"/>
                </a:ext>
              </a:extLst>
            </p:cNvPr>
            <p:cNvSpPr txBox="1">
              <a:spLocks/>
            </p:cNvSpPr>
            <p:nvPr/>
          </p:nvSpPr>
          <p:spPr bwMode="auto">
            <a:xfrm>
              <a:off x="2759073" y="3844083"/>
              <a:ext cx="8641351" cy="1585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8400" dirty="0">
                  <a:solidFill>
                    <a:schemeClr val="bg1"/>
                  </a:solidFill>
                  <a:latin typeface="Freeland ☞" pitchFamily="2" charset="77"/>
                  <a:ea typeface="Roboto" panose="02000000000000000000" pitchFamily="2" charset="0"/>
                  <a:cs typeface="Montserrat Semi" charset="0"/>
                  <a:sym typeface="Poppins Medium" charset="0"/>
                </a:rPr>
                <a:t>CBO Survey</a:t>
              </a:r>
              <a:endParaRPr lang="x-none" altLang="x-none" sz="8400" dirty="0">
                <a:solidFill>
                  <a:schemeClr val="bg1"/>
                </a:solidFill>
                <a:latin typeface="Freeland ☞" pitchFamily="2" charset="77"/>
                <a:ea typeface="Roboto" panose="02000000000000000000" pitchFamily="2" charset="0"/>
                <a:cs typeface="Montserrat Semi" charset="0"/>
                <a:sym typeface="Poppins Medium" charset="0"/>
              </a:endParaRPr>
            </a:p>
          </p:txBody>
        </p:sp>
        <p:sp>
          <p:nvSpPr>
            <p:cNvPr id="8196" name="Rectangle 1">
              <a:extLst>
                <a:ext uri="{FF2B5EF4-FFF2-40B4-BE49-F238E27FC236}">
                  <a16:creationId xmlns:a16="http://schemas.microsoft.com/office/drawing/2014/main" id="{099BE52B-3C98-3E48-B6FB-1F8E8CC8A695}"/>
                </a:ext>
              </a:extLst>
            </p:cNvPr>
            <p:cNvSpPr>
              <a:spLocks noChangeArrowheads="1"/>
            </p:cNvSpPr>
            <p:nvPr/>
          </p:nvSpPr>
          <p:spPr bwMode="auto">
            <a:xfrm>
              <a:off x="2778125" y="5273825"/>
              <a:ext cx="9414085" cy="617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80000"/>
                </a:lnSpc>
              </a:pPr>
              <a:r>
                <a:rPr lang="en-US" altLang="en-US" sz="3200" dirty="0">
                  <a:solidFill>
                    <a:schemeClr val="bg1"/>
                  </a:solidFill>
                  <a:latin typeface="Roboto" panose="02000000000000000000" pitchFamily="2" charset="0"/>
                  <a:ea typeface="Roboto" panose="02000000000000000000" pitchFamily="2" charset="0"/>
                  <a:cs typeface="Open Sans" panose="020B0606030504020204" pitchFamily="34" charset="0"/>
                </a:rPr>
                <a:t>In May 2020, we sent a brief survey to staff at our funded partners to identify the needs and priorities of local organizations, and gain a stronger understanding of the services and supports that nonprofit organizations could use for improving their overall operations such as management and delivery of services to the community.</a:t>
              </a:r>
            </a:p>
          </p:txBody>
        </p:sp>
        <p:sp>
          <p:nvSpPr>
            <p:cNvPr id="7" name="Text Box 2">
              <a:extLst>
                <a:ext uri="{FF2B5EF4-FFF2-40B4-BE49-F238E27FC236}">
                  <a16:creationId xmlns:a16="http://schemas.microsoft.com/office/drawing/2014/main" id="{16915B3A-F0DC-504A-946E-346CB2B559F1}"/>
                </a:ext>
              </a:extLst>
            </p:cNvPr>
            <p:cNvSpPr txBox="1">
              <a:spLocks/>
            </p:cNvSpPr>
            <p:nvPr/>
          </p:nvSpPr>
          <p:spPr bwMode="auto">
            <a:xfrm>
              <a:off x="2760662" y="2864395"/>
              <a:ext cx="6983543" cy="569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38100" tIns="38100" rIns="38100" bIns="38100" anchor="ctr">
              <a:spAutoFit/>
            </a:bodyPr>
            <a:lstStyle/>
            <a:p>
              <a:pPr eaLnBrk="1">
                <a:defRPr/>
              </a:pPr>
              <a:r>
                <a:rPr lang="en-US"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rPr>
                <a:t>REVITALIZE COLLABORATION</a:t>
              </a:r>
              <a:endParaRPr lang="x-none"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endParaRPr>
            </a:p>
          </p:txBody>
        </p:sp>
      </p:grpSp>
      <p:pic>
        <p:nvPicPr>
          <p:cNvPr id="2050" name="Picture 2" descr="Pensive ethnic man listening to answer in paper cup phon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480032" y="3320232"/>
            <a:ext cx="10578779" cy="7052520"/>
          </a:xfrm>
          <a:prstGeom prst="rect">
            <a:avLst/>
          </a:prstGeom>
          <a:solidFill>
            <a:srgbClr val="FFFFFF">
              <a:shade val="85000"/>
            </a:srgbClr>
          </a:solidFill>
          <a:ln w="190500" cap="rnd">
            <a:solidFill>
              <a:srgbClr val="FFFFFF"/>
            </a:solidFill>
          </a:ln>
          <a:effectLst>
            <a:outerShdw blurRad="50000" algn="tl" rotWithShape="0">
              <a:schemeClr val="tx1">
                <a:alpha val="41000"/>
              </a:schemeClr>
            </a:outerShdw>
          </a:effectLst>
          <a:scene3d>
            <a:camera prst="orthographicFront"/>
            <a:lightRig rig="twoPt" dir="t">
              <a:rot lat="0" lon="0" rev="7800000"/>
            </a:lightRig>
          </a:scene3d>
          <a:sp3d contourW="6350">
            <a:bevelT w="50800" h="16510"/>
            <a:contourClr>
              <a:srgbClr val="C0C0C0"/>
            </a:contourClr>
          </a:sp3d>
          <a:extLst/>
        </p:spPr>
      </p:pic>
      <p:sp>
        <p:nvSpPr>
          <p:cNvPr id="9" name="Text Box 3">
            <a:extLst>
              <a:ext uri="{FF2B5EF4-FFF2-40B4-BE49-F238E27FC236}">
                <a16:creationId xmlns:a16="http://schemas.microsoft.com/office/drawing/2014/main" id="{007D5A8D-239E-8243-A9E6-7121CB72F793}"/>
              </a:ext>
            </a:extLst>
          </p:cNvPr>
          <p:cNvSpPr txBox="1">
            <a:spLocks/>
          </p:cNvSpPr>
          <p:nvPr/>
        </p:nvSpPr>
        <p:spPr bwMode="auto">
          <a:xfrm>
            <a:off x="2398711" y="11322496"/>
            <a:ext cx="8641159" cy="158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6000" b="1" dirty="0">
                <a:solidFill>
                  <a:srgbClr val="2A3688"/>
                </a:solidFill>
                <a:latin typeface="Roboto" panose="02000000000000000000" pitchFamily="2" charset="0"/>
                <a:ea typeface="Roboto" panose="02000000000000000000" pitchFamily="2" charset="0"/>
                <a:cs typeface="Montserrat Semi" charset="0"/>
                <a:sym typeface="Poppins Medium" charset="0"/>
              </a:rPr>
              <a:t>Here’s what you said…</a:t>
            </a:r>
            <a:endParaRPr lang="x-none" altLang="x-none" sz="6000" b="1" dirty="0">
              <a:solidFill>
                <a:srgbClr val="2A3688"/>
              </a:solidFill>
              <a:latin typeface="Roboto" panose="02000000000000000000" pitchFamily="2" charset="0"/>
              <a:ea typeface="Roboto" panose="02000000000000000000" pitchFamily="2" charset="0"/>
              <a:cs typeface="Montserrat Semi" charset="0"/>
              <a:sym typeface="Poppins Medium" charset="0"/>
            </a:endParaRPr>
          </a:p>
        </p:txBody>
      </p:sp>
      <p:grpSp>
        <p:nvGrpSpPr>
          <p:cNvPr id="10" name="Группа 1">
            <a:extLst>
              <a:ext uri="{FF2B5EF4-FFF2-40B4-BE49-F238E27FC236}">
                <a16:creationId xmlns:a16="http://schemas.microsoft.com/office/drawing/2014/main" id="{CE62B061-0A7D-9B45-BEEF-AA65D4E57C95}"/>
              </a:ext>
            </a:extLst>
          </p:cNvPr>
          <p:cNvGrpSpPr>
            <a:grpSpLocks/>
          </p:cNvGrpSpPr>
          <p:nvPr/>
        </p:nvGrpSpPr>
        <p:grpSpPr bwMode="auto">
          <a:xfrm>
            <a:off x="12768263" y="1673424"/>
            <a:ext cx="10233025" cy="806450"/>
            <a:chOff x="5695546" y="665312"/>
            <a:chExt cx="13721558" cy="1080120"/>
          </a:xfrm>
        </p:grpSpPr>
        <p:sp>
          <p:nvSpPr>
            <p:cNvPr id="11" name="Скругленный прямоугольник 2">
              <a:extLst>
                <a:ext uri="{FF2B5EF4-FFF2-40B4-BE49-F238E27FC236}">
                  <a16:creationId xmlns:a16="http://schemas.microsoft.com/office/drawing/2014/main" id="{D20795EE-A24D-164E-A27A-A6771D28D22E}"/>
                </a:ext>
              </a:extLst>
            </p:cNvPr>
            <p:cNvSpPr>
              <a:spLocks noChangeArrowheads="1"/>
            </p:cNvSpPr>
            <p:nvPr/>
          </p:nvSpPr>
          <p:spPr bwMode="auto">
            <a:xfrm>
              <a:off x="569554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dirty="0"/>
            </a:p>
          </p:txBody>
        </p:sp>
        <p:sp>
          <p:nvSpPr>
            <p:cNvPr id="12" name="Скругленный прямоугольник 3">
              <a:extLst>
                <a:ext uri="{FF2B5EF4-FFF2-40B4-BE49-F238E27FC236}">
                  <a16:creationId xmlns:a16="http://schemas.microsoft.com/office/drawing/2014/main" id="{D97E664B-A61B-4E45-B4DF-9E80B4A01CB1}"/>
                </a:ext>
              </a:extLst>
            </p:cNvPr>
            <p:cNvSpPr>
              <a:spLocks noChangeArrowheads="1"/>
            </p:cNvSpPr>
            <p:nvPr/>
          </p:nvSpPr>
          <p:spPr bwMode="auto">
            <a:xfrm>
              <a:off x="7100150"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3" name="Скругленный прямоугольник 4">
              <a:extLst>
                <a:ext uri="{FF2B5EF4-FFF2-40B4-BE49-F238E27FC236}">
                  <a16:creationId xmlns:a16="http://schemas.microsoft.com/office/drawing/2014/main" id="{37933E87-BB30-AF45-8670-7DE8965C7227}"/>
                </a:ext>
              </a:extLst>
            </p:cNvPr>
            <p:cNvSpPr>
              <a:spLocks noChangeArrowheads="1"/>
            </p:cNvSpPr>
            <p:nvPr/>
          </p:nvSpPr>
          <p:spPr bwMode="auto">
            <a:xfrm>
              <a:off x="850475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4" name="Скругленный прямоугольник 5">
              <a:extLst>
                <a:ext uri="{FF2B5EF4-FFF2-40B4-BE49-F238E27FC236}">
                  <a16:creationId xmlns:a16="http://schemas.microsoft.com/office/drawing/2014/main" id="{F33EEA9C-11D3-774B-8E80-FD1624A794A6}"/>
                </a:ext>
              </a:extLst>
            </p:cNvPr>
            <p:cNvSpPr>
              <a:spLocks noChangeArrowheads="1"/>
            </p:cNvSpPr>
            <p:nvPr/>
          </p:nvSpPr>
          <p:spPr bwMode="auto">
            <a:xfrm>
              <a:off x="9909358"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5" name="Скругленный прямоугольник 6">
              <a:extLst>
                <a:ext uri="{FF2B5EF4-FFF2-40B4-BE49-F238E27FC236}">
                  <a16:creationId xmlns:a16="http://schemas.microsoft.com/office/drawing/2014/main" id="{CBB804F6-7C4B-C642-8424-62341716064A}"/>
                </a:ext>
              </a:extLst>
            </p:cNvPr>
            <p:cNvSpPr>
              <a:spLocks noChangeArrowheads="1"/>
            </p:cNvSpPr>
            <p:nvPr/>
          </p:nvSpPr>
          <p:spPr bwMode="auto">
            <a:xfrm>
              <a:off x="11313962" y="665312"/>
              <a:ext cx="1080120" cy="1080120"/>
            </a:xfrm>
            <a:prstGeom prst="roundRect">
              <a:avLst>
                <a:gd name="adj" fmla="val 6824"/>
              </a:avLst>
            </a:prstGeom>
            <a:solidFill>
              <a:srgbClr val="F05355"/>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6" name="Скругленный прямоугольник 7">
              <a:extLst>
                <a:ext uri="{FF2B5EF4-FFF2-40B4-BE49-F238E27FC236}">
                  <a16:creationId xmlns:a16="http://schemas.microsoft.com/office/drawing/2014/main" id="{D0F7906E-DA96-E146-96DF-1CE1ACA8E193}"/>
                </a:ext>
              </a:extLst>
            </p:cNvPr>
            <p:cNvSpPr>
              <a:spLocks noChangeArrowheads="1"/>
            </p:cNvSpPr>
            <p:nvPr/>
          </p:nvSpPr>
          <p:spPr bwMode="auto">
            <a:xfrm>
              <a:off x="1271856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7" name="Скругленный прямоугольник 8">
              <a:extLst>
                <a:ext uri="{FF2B5EF4-FFF2-40B4-BE49-F238E27FC236}">
                  <a16:creationId xmlns:a16="http://schemas.microsoft.com/office/drawing/2014/main" id="{84F4ADA7-A45B-714B-95DF-3548C8DE966C}"/>
                </a:ext>
              </a:extLst>
            </p:cNvPr>
            <p:cNvSpPr>
              <a:spLocks noChangeArrowheads="1"/>
            </p:cNvSpPr>
            <p:nvPr/>
          </p:nvSpPr>
          <p:spPr bwMode="auto">
            <a:xfrm>
              <a:off x="14123170"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8" name="Скругленный прямоугольник 9">
              <a:extLst>
                <a:ext uri="{FF2B5EF4-FFF2-40B4-BE49-F238E27FC236}">
                  <a16:creationId xmlns:a16="http://schemas.microsoft.com/office/drawing/2014/main" id="{99A3AB07-BA30-A74F-8A90-6DC8191E28DB}"/>
                </a:ext>
              </a:extLst>
            </p:cNvPr>
            <p:cNvSpPr>
              <a:spLocks noChangeArrowheads="1"/>
            </p:cNvSpPr>
            <p:nvPr/>
          </p:nvSpPr>
          <p:spPr bwMode="auto">
            <a:xfrm>
              <a:off x="1552777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19" name="Скругленный прямоугольник 10">
              <a:extLst>
                <a:ext uri="{FF2B5EF4-FFF2-40B4-BE49-F238E27FC236}">
                  <a16:creationId xmlns:a16="http://schemas.microsoft.com/office/drawing/2014/main" id="{BE6050CC-D981-4847-8944-36213B0CA5F8}"/>
                </a:ext>
              </a:extLst>
            </p:cNvPr>
            <p:cNvSpPr>
              <a:spLocks noChangeArrowheads="1"/>
            </p:cNvSpPr>
            <p:nvPr/>
          </p:nvSpPr>
          <p:spPr bwMode="auto">
            <a:xfrm>
              <a:off x="16932378"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20" name="Скругленный прямоугольник 11">
              <a:extLst>
                <a:ext uri="{FF2B5EF4-FFF2-40B4-BE49-F238E27FC236}">
                  <a16:creationId xmlns:a16="http://schemas.microsoft.com/office/drawing/2014/main" id="{1E31E497-E083-144C-ABAC-85CC1781BABC}"/>
                </a:ext>
              </a:extLst>
            </p:cNvPr>
            <p:cNvSpPr>
              <a:spLocks noChangeArrowheads="1"/>
            </p:cNvSpPr>
            <p:nvPr/>
          </p:nvSpPr>
          <p:spPr bwMode="auto">
            <a:xfrm>
              <a:off x="18336984"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grpSp>
      <p:sp>
        <p:nvSpPr>
          <p:cNvPr id="21" name="Text Box 1">
            <a:extLst>
              <a:ext uri="{FF2B5EF4-FFF2-40B4-BE49-F238E27FC236}">
                <a16:creationId xmlns:a16="http://schemas.microsoft.com/office/drawing/2014/main" id="{46F92745-E9D2-3543-8EA0-82A8D8ED693E}"/>
              </a:ext>
            </a:extLst>
          </p:cNvPr>
          <p:cNvSpPr txBox="1">
            <a:spLocks/>
          </p:cNvSpPr>
          <p:nvPr/>
        </p:nvSpPr>
        <p:spPr bwMode="auto">
          <a:xfrm>
            <a:off x="22545675" y="124920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1BE174C0-49EF-6A46-9119-D79F5F2817AC}"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7</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Tree>
    <p:extLst>
      <p:ext uri="{BB962C8B-B14F-4D97-AF65-F5344CB8AC3E}">
        <p14:creationId xmlns:p14="http://schemas.microsoft.com/office/powerpoint/2010/main" val="216116577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a:extLst>
              <a:ext uri="{FF2B5EF4-FFF2-40B4-BE49-F238E27FC236}">
                <a16:creationId xmlns:a16="http://schemas.microsoft.com/office/drawing/2014/main" id="{A5227261-2D03-4A45-A1B0-10F15E58F7BF}"/>
              </a:ext>
            </a:extLst>
          </p:cNvPr>
          <p:cNvSpPr txBox="1">
            <a:spLocks/>
          </p:cNvSpPr>
          <p:nvPr/>
        </p:nvSpPr>
        <p:spPr bwMode="auto">
          <a:xfrm>
            <a:off x="22545675" y="124920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1BE174C0-49EF-6A46-9119-D79F5F2817AC}"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8</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
        <p:nvSpPr>
          <p:cNvPr id="8" name="Text Box 3">
            <a:extLst>
              <a:ext uri="{FF2B5EF4-FFF2-40B4-BE49-F238E27FC236}">
                <a16:creationId xmlns:a16="http://schemas.microsoft.com/office/drawing/2014/main" id="{007D5A8D-239E-8243-A9E6-7121CB72F793}"/>
              </a:ext>
            </a:extLst>
          </p:cNvPr>
          <p:cNvSpPr txBox="1">
            <a:spLocks/>
          </p:cNvSpPr>
          <p:nvPr/>
        </p:nvSpPr>
        <p:spPr bwMode="auto">
          <a:xfrm>
            <a:off x="1988568" y="2703097"/>
            <a:ext cx="11719765"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8400" dirty="0">
                <a:solidFill>
                  <a:schemeClr val="bg1"/>
                </a:solidFill>
                <a:latin typeface="Roboto" panose="02000000000000000000" pitchFamily="2" charset="0"/>
                <a:ea typeface="Roboto" panose="02000000000000000000" pitchFamily="2" charset="0"/>
                <a:cs typeface="Montserrat Semi" charset="0"/>
                <a:sym typeface="Poppins Medium" charset="0"/>
              </a:rPr>
              <a:t>Who did we </a:t>
            </a:r>
            <a:r>
              <a:rPr lang="en-US" altLang="x-none" sz="8400" dirty="0">
                <a:solidFill>
                  <a:schemeClr val="bg1"/>
                </a:solidFill>
                <a:latin typeface="Freeland ☞" pitchFamily="2" charset="77"/>
                <a:ea typeface="Roboto" panose="02000000000000000000" pitchFamily="2" charset="0"/>
                <a:cs typeface="Montserrat Semi" charset="0"/>
                <a:sym typeface="Poppins Medium" charset="0"/>
              </a:rPr>
              <a:t>hear</a:t>
            </a:r>
            <a:r>
              <a:rPr lang="en-US" altLang="x-none" sz="8400" dirty="0">
                <a:solidFill>
                  <a:schemeClr val="bg1"/>
                </a:solidFill>
                <a:latin typeface="Roboto" panose="02000000000000000000" pitchFamily="2" charset="0"/>
                <a:ea typeface="Roboto" panose="02000000000000000000" pitchFamily="2" charset="0"/>
                <a:cs typeface="Montserrat Semi" charset="0"/>
                <a:sym typeface="Poppins Medium" charset="0"/>
              </a:rPr>
              <a:t> from?</a:t>
            </a:r>
            <a:endParaRPr lang="x-none" altLang="x-none" sz="8400" dirty="0">
              <a:solidFill>
                <a:schemeClr val="bg1"/>
              </a:solidFill>
              <a:latin typeface="Roboto" panose="02000000000000000000" pitchFamily="2" charset="0"/>
              <a:ea typeface="Roboto" panose="02000000000000000000" pitchFamily="2" charset="0"/>
              <a:cs typeface="Montserrat Semi" charset="0"/>
              <a:sym typeface="Poppins Medium" charset="0"/>
            </a:endParaRPr>
          </a:p>
        </p:txBody>
      </p:sp>
      <p:sp>
        <p:nvSpPr>
          <p:cNvPr id="7" name="Text Box 2">
            <a:extLst>
              <a:ext uri="{FF2B5EF4-FFF2-40B4-BE49-F238E27FC236}">
                <a16:creationId xmlns:a16="http://schemas.microsoft.com/office/drawing/2014/main" id="{16915B3A-F0DC-504A-946E-346CB2B559F1}"/>
              </a:ext>
            </a:extLst>
          </p:cNvPr>
          <p:cNvSpPr txBox="1">
            <a:spLocks/>
          </p:cNvSpPr>
          <p:nvPr/>
        </p:nvSpPr>
        <p:spPr bwMode="auto">
          <a:xfrm>
            <a:off x="2400300" y="1601788"/>
            <a:ext cx="5592763" cy="56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spAutoFit/>
          </a:bodyPr>
          <a:lstStyle/>
          <a:p>
            <a:pPr eaLnBrk="1">
              <a:defRPr/>
            </a:pPr>
            <a:r>
              <a:rPr lang="en-US"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rPr>
              <a:t>CBO SURVEY RESULTS</a:t>
            </a:r>
            <a:endParaRPr lang="x-none"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endParaRPr>
          </a:p>
        </p:txBody>
      </p:sp>
      <p:grpSp>
        <p:nvGrpSpPr>
          <p:cNvPr id="2" name="Группа 1">
            <a:extLst>
              <a:ext uri="{FF2B5EF4-FFF2-40B4-BE49-F238E27FC236}">
                <a16:creationId xmlns:a16="http://schemas.microsoft.com/office/drawing/2014/main" id="{8EB61219-E302-2449-A1FF-061958AED31E}"/>
              </a:ext>
            </a:extLst>
          </p:cNvPr>
          <p:cNvGrpSpPr/>
          <p:nvPr/>
        </p:nvGrpSpPr>
        <p:grpSpPr>
          <a:xfrm>
            <a:off x="2400300" y="4577085"/>
            <a:ext cx="4054429" cy="5262245"/>
            <a:chOff x="2400300" y="4577085"/>
            <a:chExt cx="4054429" cy="5262245"/>
          </a:xfrm>
        </p:grpSpPr>
        <p:graphicFrame>
          <p:nvGraphicFramePr>
            <p:cNvPr id="84" name="Диаграмма 83">
              <a:extLst>
                <a:ext uri="{FF2B5EF4-FFF2-40B4-BE49-F238E27FC236}">
                  <a16:creationId xmlns:a16="http://schemas.microsoft.com/office/drawing/2014/main" id="{8CDB3828-B9F4-C344-82E0-2D678EE65AC8}"/>
                </a:ext>
              </a:extLst>
            </p:cNvPr>
            <p:cNvGraphicFramePr/>
            <p:nvPr>
              <p:extLst>
                <p:ext uri="{D42A27DB-BD31-4B8C-83A1-F6EECF244321}">
                  <p14:modId xmlns:p14="http://schemas.microsoft.com/office/powerpoint/2010/main" val="170790369"/>
                </p:ext>
              </p:extLst>
            </p:nvPr>
          </p:nvGraphicFramePr>
          <p:xfrm>
            <a:off x="2400300" y="4577085"/>
            <a:ext cx="4054429" cy="3937099"/>
          </p:xfrm>
          <a:graphic>
            <a:graphicData uri="http://schemas.openxmlformats.org/drawingml/2006/chart">
              <c:chart xmlns:c="http://schemas.openxmlformats.org/drawingml/2006/chart" xmlns:r="http://schemas.openxmlformats.org/officeDocument/2006/relationships" r:id="rId3"/>
            </a:graphicData>
          </a:graphic>
        </p:graphicFrame>
        <p:sp>
          <p:nvSpPr>
            <p:cNvPr id="37" name="Text Box 3">
              <a:extLst>
                <a:ext uri="{FF2B5EF4-FFF2-40B4-BE49-F238E27FC236}">
                  <a16:creationId xmlns:a16="http://schemas.microsoft.com/office/drawing/2014/main" id="{DCCFFB38-3C27-6A4B-B73E-436A17A1E9C9}"/>
                </a:ext>
              </a:extLst>
            </p:cNvPr>
            <p:cNvSpPr txBox="1">
              <a:spLocks/>
            </p:cNvSpPr>
            <p:nvPr/>
          </p:nvSpPr>
          <p:spPr bwMode="auto">
            <a:xfrm>
              <a:off x="2683646" y="9047168"/>
              <a:ext cx="3487737"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Response rate of individuals surveyed</a:t>
              </a:r>
              <a:endParaRPr lang="x-none"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endParaRPr>
            </a:p>
          </p:txBody>
        </p:sp>
        <p:sp>
          <p:nvSpPr>
            <p:cNvPr id="48" name="Text Box 3">
              <a:extLst>
                <a:ext uri="{FF2B5EF4-FFF2-40B4-BE49-F238E27FC236}">
                  <a16:creationId xmlns:a16="http://schemas.microsoft.com/office/drawing/2014/main" id="{0C346528-325C-4642-8C60-D25567171EE2}"/>
                </a:ext>
              </a:extLst>
            </p:cNvPr>
            <p:cNvSpPr txBox="1">
              <a:spLocks/>
            </p:cNvSpPr>
            <p:nvPr/>
          </p:nvSpPr>
          <p:spPr bwMode="auto">
            <a:xfrm>
              <a:off x="3788867" y="6149553"/>
              <a:ext cx="1277294"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44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44%</a:t>
              </a:r>
              <a:endParaRPr lang="x-none" altLang="x-none" sz="44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endParaRPr>
            </a:p>
          </p:txBody>
        </p:sp>
      </p:grpSp>
      <p:grpSp>
        <p:nvGrpSpPr>
          <p:cNvPr id="49" name="Группа 48">
            <a:extLst>
              <a:ext uri="{FF2B5EF4-FFF2-40B4-BE49-F238E27FC236}">
                <a16:creationId xmlns:a16="http://schemas.microsoft.com/office/drawing/2014/main" id="{4787E320-63A7-6046-B025-12B5931AC9FB}"/>
              </a:ext>
            </a:extLst>
          </p:cNvPr>
          <p:cNvGrpSpPr/>
          <p:nvPr/>
        </p:nvGrpSpPr>
        <p:grpSpPr>
          <a:xfrm>
            <a:off x="7565105" y="4577085"/>
            <a:ext cx="4054429" cy="5262245"/>
            <a:chOff x="2400300" y="4577085"/>
            <a:chExt cx="4054429" cy="5262245"/>
          </a:xfrm>
        </p:grpSpPr>
        <p:graphicFrame>
          <p:nvGraphicFramePr>
            <p:cNvPr id="50" name="Диаграмма 49">
              <a:extLst>
                <a:ext uri="{FF2B5EF4-FFF2-40B4-BE49-F238E27FC236}">
                  <a16:creationId xmlns:a16="http://schemas.microsoft.com/office/drawing/2014/main" id="{F87A42B6-1E55-0F42-8C85-77953E1ADF38}"/>
                </a:ext>
              </a:extLst>
            </p:cNvPr>
            <p:cNvGraphicFramePr/>
            <p:nvPr>
              <p:extLst>
                <p:ext uri="{D42A27DB-BD31-4B8C-83A1-F6EECF244321}">
                  <p14:modId xmlns:p14="http://schemas.microsoft.com/office/powerpoint/2010/main" val="2043311492"/>
                </p:ext>
              </p:extLst>
            </p:nvPr>
          </p:nvGraphicFramePr>
          <p:xfrm>
            <a:off x="2400300" y="4577085"/>
            <a:ext cx="4054429" cy="3937099"/>
          </p:xfrm>
          <a:graphic>
            <a:graphicData uri="http://schemas.openxmlformats.org/drawingml/2006/chart">
              <c:chart xmlns:c="http://schemas.openxmlformats.org/drawingml/2006/chart" xmlns:r="http://schemas.openxmlformats.org/officeDocument/2006/relationships" r:id="rId4"/>
            </a:graphicData>
          </a:graphic>
        </p:graphicFrame>
        <p:sp>
          <p:nvSpPr>
            <p:cNvPr id="54" name="Text Box 3">
              <a:extLst>
                <a:ext uri="{FF2B5EF4-FFF2-40B4-BE49-F238E27FC236}">
                  <a16:creationId xmlns:a16="http://schemas.microsoft.com/office/drawing/2014/main" id="{02B07AA5-78C5-A547-946F-CCED7F1FE22C}"/>
                </a:ext>
              </a:extLst>
            </p:cNvPr>
            <p:cNvSpPr txBox="1">
              <a:spLocks/>
            </p:cNvSpPr>
            <p:nvPr/>
          </p:nvSpPr>
          <p:spPr bwMode="auto">
            <a:xfrm>
              <a:off x="2683646" y="9047168"/>
              <a:ext cx="3487737"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Response rate of organizations surveyed</a:t>
              </a:r>
              <a:endParaRPr lang="x-none"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endParaRPr>
            </a:p>
          </p:txBody>
        </p:sp>
        <p:sp>
          <p:nvSpPr>
            <p:cNvPr id="52" name="Text Box 3">
              <a:extLst>
                <a:ext uri="{FF2B5EF4-FFF2-40B4-BE49-F238E27FC236}">
                  <a16:creationId xmlns:a16="http://schemas.microsoft.com/office/drawing/2014/main" id="{04AD7104-980A-774B-AFAB-F2E98F5D3FAB}"/>
                </a:ext>
              </a:extLst>
            </p:cNvPr>
            <p:cNvSpPr txBox="1">
              <a:spLocks/>
            </p:cNvSpPr>
            <p:nvPr/>
          </p:nvSpPr>
          <p:spPr bwMode="auto">
            <a:xfrm>
              <a:off x="3788867" y="6149553"/>
              <a:ext cx="1277294"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44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88%</a:t>
              </a:r>
              <a:endParaRPr lang="x-none" altLang="x-none" sz="44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endParaRPr>
            </a:p>
          </p:txBody>
        </p:sp>
      </p:grpSp>
      <p:grpSp>
        <p:nvGrpSpPr>
          <p:cNvPr id="55" name="Группа 54">
            <a:extLst>
              <a:ext uri="{FF2B5EF4-FFF2-40B4-BE49-F238E27FC236}">
                <a16:creationId xmlns:a16="http://schemas.microsoft.com/office/drawing/2014/main" id="{5FDA6FC1-41D5-8542-8FAC-453A4DB8D496}"/>
              </a:ext>
            </a:extLst>
          </p:cNvPr>
          <p:cNvGrpSpPr/>
          <p:nvPr/>
        </p:nvGrpSpPr>
        <p:grpSpPr>
          <a:xfrm>
            <a:off x="12729910" y="4577085"/>
            <a:ext cx="4054429" cy="5262245"/>
            <a:chOff x="2400300" y="4577085"/>
            <a:chExt cx="4054429" cy="5262245"/>
          </a:xfrm>
        </p:grpSpPr>
        <p:graphicFrame>
          <p:nvGraphicFramePr>
            <p:cNvPr id="63" name="Диаграмма 62">
              <a:extLst>
                <a:ext uri="{FF2B5EF4-FFF2-40B4-BE49-F238E27FC236}">
                  <a16:creationId xmlns:a16="http://schemas.microsoft.com/office/drawing/2014/main" id="{FB2D0C78-3E87-3B43-8AF1-0520837D94A5}"/>
                </a:ext>
              </a:extLst>
            </p:cNvPr>
            <p:cNvGraphicFramePr/>
            <p:nvPr>
              <p:extLst>
                <p:ext uri="{D42A27DB-BD31-4B8C-83A1-F6EECF244321}">
                  <p14:modId xmlns:p14="http://schemas.microsoft.com/office/powerpoint/2010/main" val="3856957297"/>
                </p:ext>
              </p:extLst>
            </p:nvPr>
          </p:nvGraphicFramePr>
          <p:xfrm>
            <a:off x="2400300" y="4577085"/>
            <a:ext cx="4054429" cy="3937099"/>
          </p:xfrm>
          <a:graphic>
            <a:graphicData uri="http://schemas.openxmlformats.org/drawingml/2006/chart">
              <c:chart xmlns:c="http://schemas.openxmlformats.org/drawingml/2006/chart" xmlns:r="http://schemas.openxmlformats.org/officeDocument/2006/relationships" r:id="rId5"/>
            </a:graphicData>
          </a:graphic>
        </p:graphicFrame>
        <p:sp>
          <p:nvSpPr>
            <p:cNvPr id="67" name="Text Box 3">
              <a:extLst>
                <a:ext uri="{FF2B5EF4-FFF2-40B4-BE49-F238E27FC236}">
                  <a16:creationId xmlns:a16="http://schemas.microsoft.com/office/drawing/2014/main" id="{0CF9E1AC-E181-7B46-B12F-796EE8DB3B36}"/>
                </a:ext>
              </a:extLst>
            </p:cNvPr>
            <p:cNvSpPr txBox="1">
              <a:spLocks/>
            </p:cNvSpPr>
            <p:nvPr/>
          </p:nvSpPr>
          <p:spPr bwMode="auto">
            <a:xfrm>
              <a:off x="2541972" y="9047168"/>
              <a:ext cx="3771083"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 of organizations that identified themselves as “Community-Based”</a:t>
              </a:r>
              <a:endParaRPr lang="x-none"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endParaRPr>
            </a:p>
          </p:txBody>
        </p:sp>
        <p:sp>
          <p:nvSpPr>
            <p:cNvPr id="65" name="Text Box 3">
              <a:extLst>
                <a:ext uri="{FF2B5EF4-FFF2-40B4-BE49-F238E27FC236}">
                  <a16:creationId xmlns:a16="http://schemas.microsoft.com/office/drawing/2014/main" id="{F7167508-3320-3E49-ABB5-2F089AA65CD5}"/>
                </a:ext>
              </a:extLst>
            </p:cNvPr>
            <p:cNvSpPr txBox="1">
              <a:spLocks/>
            </p:cNvSpPr>
            <p:nvPr/>
          </p:nvSpPr>
          <p:spPr bwMode="auto">
            <a:xfrm>
              <a:off x="3788867" y="6149553"/>
              <a:ext cx="1277294"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44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76%</a:t>
              </a:r>
              <a:endParaRPr lang="x-none" altLang="x-none" sz="44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endParaRPr>
            </a:p>
          </p:txBody>
        </p:sp>
      </p:grpSp>
      <p:grpSp>
        <p:nvGrpSpPr>
          <p:cNvPr id="68" name="Группа 67">
            <a:extLst>
              <a:ext uri="{FF2B5EF4-FFF2-40B4-BE49-F238E27FC236}">
                <a16:creationId xmlns:a16="http://schemas.microsoft.com/office/drawing/2014/main" id="{9C9BE952-3FCC-6E44-B939-3A48128ED405}"/>
              </a:ext>
            </a:extLst>
          </p:cNvPr>
          <p:cNvGrpSpPr/>
          <p:nvPr/>
        </p:nvGrpSpPr>
        <p:grpSpPr>
          <a:xfrm>
            <a:off x="17894714" y="4577085"/>
            <a:ext cx="4054429" cy="5262245"/>
            <a:chOff x="2400300" y="4577085"/>
            <a:chExt cx="4054429" cy="5262245"/>
          </a:xfrm>
        </p:grpSpPr>
        <p:graphicFrame>
          <p:nvGraphicFramePr>
            <p:cNvPr id="69" name="Диаграмма 68">
              <a:extLst>
                <a:ext uri="{FF2B5EF4-FFF2-40B4-BE49-F238E27FC236}">
                  <a16:creationId xmlns:a16="http://schemas.microsoft.com/office/drawing/2014/main" id="{8E247074-A284-9C4E-AA7C-E675093EF32E}"/>
                </a:ext>
              </a:extLst>
            </p:cNvPr>
            <p:cNvGraphicFramePr/>
            <p:nvPr>
              <p:extLst>
                <p:ext uri="{D42A27DB-BD31-4B8C-83A1-F6EECF244321}">
                  <p14:modId xmlns:p14="http://schemas.microsoft.com/office/powerpoint/2010/main" val="215107617"/>
                </p:ext>
              </p:extLst>
            </p:nvPr>
          </p:nvGraphicFramePr>
          <p:xfrm>
            <a:off x="2400300" y="4577085"/>
            <a:ext cx="4054429" cy="3937099"/>
          </p:xfrm>
          <a:graphic>
            <a:graphicData uri="http://schemas.openxmlformats.org/drawingml/2006/chart">
              <c:chart xmlns:c="http://schemas.openxmlformats.org/drawingml/2006/chart" xmlns:r="http://schemas.openxmlformats.org/officeDocument/2006/relationships" r:id="rId6"/>
            </a:graphicData>
          </a:graphic>
        </p:graphicFrame>
        <p:sp>
          <p:nvSpPr>
            <p:cNvPr id="73" name="Text Box 3">
              <a:extLst>
                <a:ext uri="{FF2B5EF4-FFF2-40B4-BE49-F238E27FC236}">
                  <a16:creationId xmlns:a16="http://schemas.microsoft.com/office/drawing/2014/main" id="{F2C8797B-D540-1348-B07E-EBC4E2BF82AC}"/>
                </a:ext>
              </a:extLst>
            </p:cNvPr>
            <p:cNvSpPr txBox="1">
              <a:spLocks/>
            </p:cNvSpPr>
            <p:nvPr/>
          </p:nvSpPr>
          <p:spPr bwMode="auto">
            <a:xfrm>
              <a:off x="2683646" y="9047168"/>
              <a:ext cx="3487737"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 of respondents who held and administrative role </a:t>
              </a:r>
              <a:endParaRPr lang="x-none"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endParaRPr>
            </a:p>
          </p:txBody>
        </p:sp>
        <p:sp>
          <p:nvSpPr>
            <p:cNvPr id="71" name="Text Box 3">
              <a:extLst>
                <a:ext uri="{FF2B5EF4-FFF2-40B4-BE49-F238E27FC236}">
                  <a16:creationId xmlns:a16="http://schemas.microsoft.com/office/drawing/2014/main" id="{0E354242-161C-4C41-9635-E03A224A62E4}"/>
                </a:ext>
              </a:extLst>
            </p:cNvPr>
            <p:cNvSpPr txBox="1">
              <a:spLocks/>
            </p:cNvSpPr>
            <p:nvPr/>
          </p:nvSpPr>
          <p:spPr bwMode="auto">
            <a:xfrm>
              <a:off x="3688678" y="6149553"/>
              <a:ext cx="1577860"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44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100%</a:t>
              </a:r>
              <a:endParaRPr lang="x-none" altLang="x-none" sz="44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endParaRPr>
            </a:p>
          </p:txBody>
        </p:sp>
      </p:grpSp>
      <p:grpSp>
        <p:nvGrpSpPr>
          <p:cNvPr id="21" name="Группа 1">
            <a:extLst>
              <a:ext uri="{FF2B5EF4-FFF2-40B4-BE49-F238E27FC236}">
                <a16:creationId xmlns:a16="http://schemas.microsoft.com/office/drawing/2014/main" id="{A38BF992-6BCA-A941-97A5-46D5590992A1}"/>
              </a:ext>
            </a:extLst>
          </p:cNvPr>
          <p:cNvGrpSpPr>
            <a:grpSpLocks/>
          </p:cNvGrpSpPr>
          <p:nvPr/>
        </p:nvGrpSpPr>
        <p:grpSpPr bwMode="auto">
          <a:xfrm>
            <a:off x="12768263" y="1697038"/>
            <a:ext cx="10233025" cy="806450"/>
            <a:chOff x="5695546" y="665312"/>
            <a:chExt cx="13721558" cy="1080120"/>
          </a:xfrm>
        </p:grpSpPr>
        <p:sp>
          <p:nvSpPr>
            <p:cNvPr id="22" name="Скругленный прямоугольник 2">
              <a:extLst>
                <a:ext uri="{FF2B5EF4-FFF2-40B4-BE49-F238E27FC236}">
                  <a16:creationId xmlns:a16="http://schemas.microsoft.com/office/drawing/2014/main" id="{3CF004B0-FF64-3C46-9532-85C85424E857}"/>
                </a:ext>
              </a:extLst>
            </p:cNvPr>
            <p:cNvSpPr>
              <a:spLocks noChangeArrowheads="1"/>
            </p:cNvSpPr>
            <p:nvPr/>
          </p:nvSpPr>
          <p:spPr bwMode="auto">
            <a:xfrm>
              <a:off x="569554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dirty="0"/>
            </a:p>
          </p:txBody>
        </p:sp>
        <p:sp>
          <p:nvSpPr>
            <p:cNvPr id="23" name="Скругленный прямоугольник 3">
              <a:extLst>
                <a:ext uri="{FF2B5EF4-FFF2-40B4-BE49-F238E27FC236}">
                  <a16:creationId xmlns:a16="http://schemas.microsoft.com/office/drawing/2014/main" id="{67F7CD4A-B812-AE42-BB82-262361B51DA0}"/>
                </a:ext>
              </a:extLst>
            </p:cNvPr>
            <p:cNvSpPr>
              <a:spLocks noChangeArrowheads="1"/>
            </p:cNvSpPr>
            <p:nvPr/>
          </p:nvSpPr>
          <p:spPr bwMode="auto">
            <a:xfrm>
              <a:off x="7100150"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24" name="Скругленный прямоугольник 4">
              <a:extLst>
                <a:ext uri="{FF2B5EF4-FFF2-40B4-BE49-F238E27FC236}">
                  <a16:creationId xmlns:a16="http://schemas.microsoft.com/office/drawing/2014/main" id="{CBA5E1B8-F13D-F947-A499-385E66B63436}"/>
                </a:ext>
              </a:extLst>
            </p:cNvPr>
            <p:cNvSpPr>
              <a:spLocks noChangeArrowheads="1"/>
            </p:cNvSpPr>
            <p:nvPr/>
          </p:nvSpPr>
          <p:spPr bwMode="auto">
            <a:xfrm>
              <a:off x="850475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25" name="Скругленный прямоугольник 5">
              <a:extLst>
                <a:ext uri="{FF2B5EF4-FFF2-40B4-BE49-F238E27FC236}">
                  <a16:creationId xmlns:a16="http://schemas.microsoft.com/office/drawing/2014/main" id="{46644031-55BD-6340-8719-52CE1945851A}"/>
                </a:ext>
              </a:extLst>
            </p:cNvPr>
            <p:cNvSpPr>
              <a:spLocks noChangeArrowheads="1"/>
            </p:cNvSpPr>
            <p:nvPr/>
          </p:nvSpPr>
          <p:spPr bwMode="auto">
            <a:xfrm>
              <a:off x="9909358"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26" name="Скругленный прямоугольник 6">
              <a:extLst>
                <a:ext uri="{FF2B5EF4-FFF2-40B4-BE49-F238E27FC236}">
                  <a16:creationId xmlns:a16="http://schemas.microsoft.com/office/drawing/2014/main" id="{2622DCE0-B65A-F44E-BC64-FAC338069765}"/>
                </a:ext>
              </a:extLst>
            </p:cNvPr>
            <p:cNvSpPr>
              <a:spLocks noChangeArrowheads="1"/>
            </p:cNvSpPr>
            <p:nvPr/>
          </p:nvSpPr>
          <p:spPr bwMode="auto">
            <a:xfrm>
              <a:off x="11313962" y="665312"/>
              <a:ext cx="1080120" cy="1080120"/>
            </a:xfrm>
            <a:prstGeom prst="roundRect">
              <a:avLst>
                <a:gd name="adj" fmla="val 6824"/>
              </a:avLst>
            </a:prstGeom>
            <a:solidFill>
              <a:srgbClr val="F05355"/>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27" name="Скругленный прямоугольник 7">
              <a:extLst>
                <a:ext uri="{FF2B5EF4-FFF2-40B4-BE49-F238E27FC236}">
                  <a16:creationId xmlns:a16="http://schemas.microsoft.com/office/drawing/2014/main" id="{7CDC57B2-F761-CF4F-A6C4-0BBC77502E49}"/>
                </a:ext>
              </a:extLst>
            </p:cNvPr>
            <p:cNvSpPr>
              <a:spLocks noChangeArrowheads="1"/>
            </p:cNvSpPr>
            <p:nvPr/>
          </p:nvSpPr>
          <p:spPr bwMode="auto">
            <a:xfrm>
              <a:off x="1271856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28" name="Скругленный прямоугольник 8">
              <a:extLst>
                <a:ext uri="{FF2B5EF4-FFF2-40B4-BE49-F238E27FC236}">
                  <a16:creationId xmlns:a16="http://schemas.microsoft.com/office/drawing/2014/main" id="{C51DE7EC-C37E-B14A-B902-8394631C404A}"/>
                </a:ext>
              </a:extLst>
            </p:cNvPr>
            <p:cNvSpPr>
              <a:spLocks noChangeArrowheads="1"/>
            </p:cNvSpPr>
            <p:nvPr/>
          </p:nvSpPr>
          <p:spPr bwMode="auto">
            <a:xfrm>
              <a:off x="14123170"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29" name="Скругленный прямоугольник 9">
              <a:extLst>
                <a:ext uri="{FF2B5EF4-FFF2-40B4-BE49-F238E27FC236}">
                  <a16:creationId xmlns:a16="http://schemas.microsoft.com/office/drawing/2014/main" id="{586F50E4-08E8-734F-9229-93EEF15540EE}"/>
                </a:ext>
              </a:extLst>
            </p:cNvPr>
            <p:cNvSpPr>
              <a:spLocks noChangeArrowheads="1"/>
            </p:cNvSpPr>
            <p:nvPr/>
          </p:nvSpPr>
          <p:spPr bwMode="auto">
            <a:xfrm>
              <a:off x="1552777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30" name="Скругленный прямоугольник 10">
              <a:extLst>
                <a:ext uri="{FF2B5EF4-FFF2-40B4-BE49-F238E27FC236}">
                  <a16:creationId xmlns:a16="http://schemas.microsoft.com/office/drawing/2014/main" id="{D56E2456-1831-7A46-964C-DC20D24BCD37}"/>
                </a:ext>
              </a:extLst>
            </p:cNvPr>
            <p:cNvSpPr>
              <a:spLocks noChangeArrowheads="1"/>
            </p:cNvSpPr>
            <p:nvPr/>
          </p:nvSpPr>
          <p:spPr bwMode="auto">
            <a:xfrm>
              <a:off x="16932378"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31" name="Скругленный прямоугольник 11">
              <a:extLst>
                <a:ext uri="{FF2B5EF4-FFF2-40B4-BE49-F238E27FC236}">
                  <a16:creationId xmlns:a16="http://schemas.microsoft.com/office/drawing/2014/main" id="{67AF2681-ED96-424E-827E-67264FA6D45A}"/>
                </a:ext>
              </a:extLst>
            </p:cNvPr>
            <p:cNvSpPr>
              <a:spLocks noChangeArrowheads="1"/>
            </p:cNvSpPr>
            <p:nvPr/>
          </p:nvSpPr>
          <p:spPr bwMode="auto">
            <a:xfrm>
              <a:off x="18336984"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grpSp>
    </p:spTree>
    <p:extLst>
      <p:ext uri="{BB962C8B-B14F-4D97-AF65-F5344CB8AC3E}">
        <p14:creationId xmlns:p14="http://schemas.microsoft.com/office/powerpoint/2010/main" val="328337047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a:extLst>
              <a:ext uri="{FF2B5EF4-FFF2-40B4-BE49-F238E27FC236}">
                <a16:creationId xmlns:a16="http://schemas.microsoft.com/office/drawing/2014/main" id="{A5227261-2D03-4A45-A1B0-10F15E58F7BF}"/>
              </a:ext>
            </a:extLst>
          </p:cNvPr>
          <p:cNvSpPr txBox="1">
            <a:spLocks/>
          </p:cNvSpPr>
          <p:nvPr/>
        </p:nvSpPr>
        <p:spPr bwMode="auto">
          <a:xfrm>
            <a:off x="22545675" y="12492038"/>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1BE174C0-49EF-6A46-9119-D79F5F2817AC}" type="slidenum">
              <a:rPr lang="x-none" altLang="x-none" smtClean="0">
                <a:solidFill>
                  <a:schemeClr val="bg2"/>
                </a:solidFill>
                <a:latin typeface="Roboto" panose="02000000000000000000" pitchFamily="2" charset="0"/>
                <a:ea typeface="Roboto" panose="02000000000000000000" pitchFamily="2" charset="0"/>
                <a:cs typeface="Montserrat" charset="0"/>
              </a:rPr>
              <a:pPr algn="ctr" eaLnBrk="1">
                <a:defRPr/>
              </a:pPr>
              <a:t>9</a:t>
            </a:fld>
            <a:endParaRPr lang="x-none" altLang="x-none" dirty="0">
              <a:solidFill>
                <a:schemeClr val="bg2"/>
              </a:solidFill>
              <a:latin typeface="Roboto" panose="02000000000000000000" pitchFamily="2" charset="0"/>
              <a:ea typeface="Roboto" panose="02000000000000000000" pitchFamily="2" charset="0"/>
              <a:cs typeface="Montserrat" charset="0"/>
            </a:endParaRPr>
          </a:p>
        </p:txBody>
      </p:sp>
      <p:sp>
        <p:nvSpPr>
          <p:cNvPr id="8" name="Text Box 3">
            <a:extLst>
              <a:ext uri="{FF2B5EF4-FFF2-40B4-BE49-F238E27FC236}">
                <a16:creationId xmlns:a16="http://schemas.microsoft.com/office/drawing/2014/main" id="{007D5A8D-239E-8243-A9E6-7121CB72F793}"/>
              </a:ext>
            </a:extLst>
          </p:cNvPr>
          <p:cNvSpPr txBox="1">
            <a:spLocks/>
          </p:cNvSpPr>
          <p:nvPr/>
        </p:nvSpPr>
        <p:spPr bwMode="auto">
          <a:xfrm>
            <a:off x="2299043" y="2791739"/>
            <a:ext cx="19309741"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8400" dirty="0">
                <a:solidFill>
                  <a:schemeClr val="bg1"/>
                </a:solidFill>
                <a:latin typeface="Roboto" panose="02000000000000000000" pitchFamily="2" charset="0"/>
                <a:ea typeface="Roboto" panose="02000000000000000000" pitchFamily="2" charset="0"/>
                <a:cs typeface="Montserrat Semi" charset="0"/>
                <a:sym typeface="Poppins Medium" charset="0"/>
              </a:rPr>
              <a:t>What </a:t>
            </a:r>
            <a:r>
              <a:rPr lang="en-US" altLang="x-none" sz="8400" dirty="0">
                <a:solidFill>
                  <a:schemeClr val="bg1"/>
                </a:solidFill>
                <a:latin typeface="Freeland ☞" pitchFamily="2" charset="77"/>
                <a:ea typeface="Roboto" panose="02000000000000000000" pitchFamily="2" charset="0"/>
                <a:cs typeface="Montserrat Semi" charset="0"/>
                <a:sym typeface="Poppins Medium" charset="0"/>
              </a:rPr>
              <a:t>services</a:t>
            </a:r>
            <a:r>
              <a:rPr lang="en-US" altLang="x-none" sz="8400" dirty="0">
                <a:solidFill>
                  <a:schemeClr val="bg1"/>
                </a:solidFill>
                <a:latin typeface="Roboto" panose="02000000000000000000" pitchFamily="2" charset="0"/>
                <a:ea typeface="Roboto" panose="02000000000000000000" pitchFamily="2" charset="0"/>
                <a:cs typeface="Montserrat Semi" charset="0"/>
                <a:sym typeface="Poppins Medium" charset="0"/>
              </a:rPr>
              <a:t> can we provide?</a:t>
            </a:r>
            <a:endParaRPr lang="x-none" altLang="x-none" sz="8400" dirty="0">
              <a:solidFill>
                <a:schemeClr val="bg1"/>
              </a:solidFill>
              <a:latin typeface="Roboto" panose="02000000000000000000" pitchFamily="2" charset="0"/>
              <a:ea typeface="Roboto" panose="02000000000000000000" pitchFamily="2" charset="0"/>
              <a:cs typeface="Montserrat Semi" charset="0"/>
              <a:sym typeface="Poppins Medium" charset="0"/>
            </a:endParaRPr>
          </a:p>
        </p:txBody>
      </p:sp>
      <p:sp>
        <p:nvSpPr>
          <p:cNvPr id="56" name="Text Box 3">
            <a:extLst>
              <a:ext uri="{FF2B5EF4-FFF2-40B4-BE49-F238E27FC236}">
                <a16:creationId xmlns:a16="http://schemas.microsoft.com/office/drawing/2014/main" id="{B31AD990-DD74-2749-808B-D4D7EA7F0F53}"/>
              </a:ext>
            </a:extLst>
          </p:cNvPr>
          <p:cNvSpPr txBox="1">
            <a:spLocks/>
          </p:cNvSpPr>
          <p:nvPr/>
        </p:nvSpPr>
        <p:spPr bwMode="auto">
          <a:xfrm>
            <a:off x="4530686" y="4829298"/>
            <a:ext cx="6832798"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MARKETING &amp; ADVERTISING SUPPORT</a:t>
            </a:r>
            <a:endParaRPr lang="x-none"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endParaRPr>
          </a:p>
        </p:txBody>
      </p:sp>
      <p:sp>
        <p:nvSpPr>
          <p:cNvPr id="94" name="Text Box 3">
            <a:extLst>
              <a:ext uri="{FF2B5EF4-FFF2-40B4-BE49-F238E27FC236}">
                <a16:creationId xmlns:a16="http://schemas.microsoft.com/office/drawing/2014/main" id="{623A0B60-A893-7C48-93E0-3D4811DB5FD4}"/>
              </a:ext>
            </a:extLst>
          </p:cNvPr>
          <p:cNvSpPr txBox="1">
            <a:spLocks/>
          </p:cNvSpPr>
          <p:nvPr/>
        </p:nvSpPr>
        <p:spPr bwMode="auto">
          <a:xfrm>
            <a:off x="4515691" y="7219950"/>
            <a:ext cx="6835125"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PROGRAM EVALUATION &amp; MEASUREMENT SUPPORT</a:t>
            </a:r>
            <a:endParaRPr lang="x-none"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endParaRPr>
          </a:p>
        </p:txBody>
      </p:sp>
      <p:sp>
        <p:nvSpPr>
          <p:cNvPr id="97" name="Text Box 3">
            <a:extLst>
              <a:ext uri="{FF2B5EF4-FFF2-40B4-BE49-F238E27FC236}">
                <a16:creationId xmlns:a16="http://schemas.microsoft.com/office/drawing/2014/main" id="{868A4A30-8DCC-FD42-86E6-39FA40330CCD}"/>
              </a:ext>
            </a:extLst>
          </p:cNvPr>
          <p:cNvSpPr txBox="1">
            <a:spLocks/>
          </p:cNvSpPr>
          <p:nvPr/>
        </p:nvSpPr>
        <p:spPr bwMode="auto">
          <a:xfrm>
            <a:off x="4515690" y="9816459"/>
            <a:ext cx="6835125"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LEADERSHIP DEVELOPMENT RESOURCES</a:t>
            </a:r>
            <a:endParaRPr lang="x-none"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endParaRPr>
          </a:p>
        </p:txBody>
      </p:sp>
      <p:sp>
        <p:nvSpPr>
          <p:cNvPr id="58" name="Text Box 3">
            <a:extLst>
              <a:ext uri="{FF2B5EF4-FFF2-40B4-BE49-F238E27FC236}">
                <a16:creationId xmlns:a16="http://schemas.microsoft.com/office/drawing/2014/main" id="{45ED5B88-C6F1-7C4F-9196-E0C1A83E9097}"/>
              </a:ext>
            </a:extLst>
          </p:cNvPr>
          <p:cNvSpPr txBox="1">
            <a:spLocks/>
          </p:cNvSpPr>
          <p:nvPr/>
        </p:nvSpPr>
        <p:spPr bwMode="auto">
          <a:xfrm>
            <a:off x="14936266" y="4829297"/>
            <a:ext cx="7609409"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VOLUNTEER RECRUITMENT AND RETENTION ASSISTANCE</a:t>
            </a:r>
            <a:endParaRPr lang="x-none"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endParaRPr>
          </a:p>
        </p:txBody>
      </p:sp>
      <p:sp>
        <p:nvSpPr>
          <p:cNvPr id="59" name="Rectangle 1">
            <a:extLst>
              <a:ext uri="{FF2B5EF4-FFF2-40B4-BE49-F238E27FC236}">
                <a16:creationId xmlns:a16="http://schemas.microsoft.com/office/drawing/2014/main" id="{FCCD4F72-E7A3-F646-8E31-C70292E9711C}"/>
              </a:ext>
            </a:extLst>
          </p:cNvPr>
          <p:cNvSpPr>
            <a:spLocks noChangeArrowheads="1"/>
          </p:cNvSpPr>
          <p:nvPr/>
        </p:nvSpPr>
        <p:spPr bwMode="auto">
          <a:xfrm>
            <a:off x="14936266" y="7616765"/>
            <a:ext cx="7408862"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80000"/>
              </a:lnSpc>
            </a:pPr>
            <a:r>
              <a:rPr lang="en-US" altLang="en-US" sz="2400" dirty="0">
                <a:solidFill>
                  <a:schemeClr val="bg2"/>
                </a:solidFill>
                <a:latin typeface="Roboto" panose="02000000000000000000" pitchFamily="2" charset="0"/>
                <a:ea typeface="Roboto" panose="02000000000000000000" pitchFamily="2" charset="0"/>
                <a:cs typeface="Open Sans" panose="020B0606030504020204" pitchFamily="34" charset="0"/>
              </a:rPr>
              <a:t>53% were interested | 42% were somewhat interested</a:t>
            </a:r>
          </a:p>
        </p:txBody>
      </p:sp>
      <p:sp>
        <p:nvSpPr>
          <p:cNvPr id="60" name="Text Box 3">
            <a:extLst>
              <a:ext uri="{FF2B5EF4-FFF2-40B4-BE49-F238E27FC236}">
                <a16:creationId xmlns:a16="http://schemas.microsoft.com/office/drawing/2014/main" id="{24A70503-05F7-7E49-BDC4-E546B86CE9C5}"/>
              </a:ext>
            </a:extLst>
          </p:cNvPr>
          <p:cNvSpPr txBox="1">
            <a:spLocks/>
          </p:cNvSpPr>
          <p:nvPr/>
        </p:nvSpPr>
        <p:spPr bwMode="auto">
          <a:xfrm>
            <a:off x="14936265" y="7290048"/>
            <a:ext cx="8504759"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VOLUNTEER MANAGEMENT SOFTWARE</a:t>
            </a:r>
            <a:endParaRPr lang="x-none"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endParaRPr>
          </a:p>
        </p:txBody>
      </p:sp>
      <p:sp>
        <p:nvSpPr>
          <p:cNvPr id="61" name="Rectangle 1">
            <a:extLst>
              <a:ext uri="{FF2B5EF4-FFF2-40B4-BE49-F238E27FC236}">
                <a16:creationId xmlns:a16="http://schemas.microsoft.com/office/drawing/2014/main" id="{33F0DFD4-99A3-4846-B56A-7F5E37826EBA}"/>
              </a:ext>
            </a:extLst>
          </p:cNvPr>
          <p:cNvSpPr>
            <a:spLocks noChangeArrowheads="1"/>
          </p:cNvSpPr>
          <p:nvPr/>
        </p:nvSpPr>
        <p:spPr bwMode="auto">
          <a:xfrm>
            <a:off x="14936266" y="10459651"/>
            <a:ext cx="8921030" cy="1332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80000"/>
              </a:lnSpc>
            </a:pPr>
            <a:r>
              <a:rPr lang="en-US" altLang="en-US" sz="2400" dirty="0">
                <a:solidFill>
                  <a:schemeClr val="bg2"/>
                </a:solidFill>
                <a:latin typeface="Roboto" panose="02000000000000000000" pitchFamily="2" charset="0"/>
                <a:ea typeface="Roboto" panose="02000000000000000000" pitchFamily="2" charset="0"/>
                <a:cs typeface="Open Sans" panose="020B0606030504020204" pitchFamily="34" charset="0"/>
              </a:rPr>
              <a:t>45% were interested</a:t>
            </a:r>
            <a:br>
              <a:rPr lang="en-US" altLang="en-US" sz="2400" dirty="0">
                <a:solidFill>
                  <a:schemeClr val="bg2"/>
                </a:solidFill>
                <a:latin typeface="Roboto" panose="02000000000000000000" pitchFamily="2" charset="0"/>
                <a:ea typeface="Roboto" panose="02000000000000000000" pitchFamily="2" charset="0"/>
                <a:cs typeface="Open Sans" panose="020B0606030504020204" pitchFamily="34" charset="0"/>
              </a:rPr>
            </a:br>
            <a:r>
              <a:rPr lang="en-US" altLang="en-US" sz="2400" dirty="0">
                <a:solidFill>
                  <a:schemeClr val="bg2"/>
                </a:solidFill>
                <a:latin typeface="Roboto" panose="02000000000000000000" pitchFamily="2" charset="0"/>
                <a:ea typeface="Roboto" panose="02000000000000000000" pitchFamily="2" charset="0"/>
                <a:cs typeface="Open Sans" panose="020B0606030504020204" pitchFamily="34" charset="0"/>
              </a:rPr>
              <a:t>51% were somewhat interested</a:t>
            </a:r>
          </a:p>
        </p:txBody>
      </p:sp>
      <p:sp>
        <p:nvSpPr>
          <p:cNvPr id="62" name="Text Box 3">
            <a:extLst>
              <a:ext uri="{FF2B5EF4-FFF2-40B4-BE49-F238E27FC236}">
                <a16:creationId xmlns:a16="http://schemas.microsoft.com/office/drawing/2014/main" id="{2058742C-5B75-9342-BEC3-B613BCA24049}"/>
              </a:ext>
            </a:extLst>
          </p:cNvPr>
          <p:cNvSpPr txBox="1">
            <a:spLocks/>
          </p:cNvSpPr>
          <p:nvPr/>
        </p:nvSpPr>
        <p:spPr bwMode="auto">
          <a:xfrm>
            <a:off x="14936266" y="9594304"/>
            <a:ext cx="8921030"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ACTIVE LEARNING GROUP FOR NONPROFIT PROFESSIONALS</a:t>
            </a:r>
            <a:endParaRPr lang="x-none"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endParaRPr>
          </a:p>
        </p:txBody>
      </p:sp>
      <p:grpSp>
        <p:nvGrpSpPr>
          <p:cNvPr id="5" name="Группа 4">
            <a:extLst>
              <a:ext uri="{FF2B5EF4-FFF2-40B4-BE49-F238E27FC236}">
                <a16:creationId xmlns:a16="http://schemas.microsoft.com/office/drawing/2014/main" id="{C22DA825-7748-F740-A821-6B9C0E28B0FB}"/>
              </a:ext>
            </a:extLst>
          </p:cNvPr>
          <p:cNvGrpSpPr/>
          <p:nvPr/>
        </p:nvGrpSpPr>
        <p:grpSpPr>
          <a:xfrm>
            <a:off x="2299043" y="4367581"/>
            <a:ext cx="2161082" cy="2098543"/>
            <a:chOff x="2299043" y="4367581"/>
            <a:chExt cx="2161082" cy="2098543"/>
          </a:xfrm>
        </p:grpSpPr>
        <p:graphicFrame>
          <p:nvGraphicFramePr>
            <p:cNvPr id="75" name="Диаграмма 74">
              <a:extLst>
                <a:ext uri="{FF2B5EF4-FFF2-40B4-BE49-F238E27FC236}">
                  <a16:creationId xmlns:a16="http://schemas.microsoft.com/office/drawing/2014/main" id="{A24358D9-39A2-224C-A5EE-FB93FF7F2D75}"/>
                </a:ext>
              </a:extLst>
            </p:cNvPr>
            <p:cNvGraphicFramePr/>
            <p:nvPr>
              <p:extLst>
                <p:ext uri="{D42A27DB-BD31-4B8C-83A1-F6EECF244321}">
                  <p14:modId xmlns:p14="http://schemas.microsoft.com/office/powerpoint/2010/main" val="44572916"/>
                </p:ext>
              </p:extLst>
            </p:nvPr>
          </p:nvGraphicFramePr>
          <p:xfrm>
            <a:off x="2299043" y="4367581"/>
            <a:ext cx="2161082" cy="2098543"/>
          </p:xfrm>
          <a:graphic>
            <a:graphicData uri="http://schemas.openxmlformats.org/drawingml/2006/chart">
              <c:chart xmlns:c="http://schemas.openxmlformats.org/drawingml/2006/chart" xmlns:r="http://schemas.openxmlformats.org/officeDocument/2006/relationships" r:id="rId3"/>
            </a:graphicData>
          </a:graphic>
        </p:graphicFrame>
        <p:sp>
          <p:nvSpPr>
            <p:cNvPr id="44" name="Text Box 3">
              <a:extLst>
                <a:ext uri="{FF2B5EF4-FFF2-40B4-BE49-F238E27FC236}">
                  <a16:creationId xmlns:a16="http://schemas.microsoft.com/office/drawing/2014/main" id="{08153C8E-6CD9-2F42-A62F-A22C55B49714}"/>
                </a:ext>
              </a:extLst>
            </p:cNvPr>
            <p:cNvSpPr txBox="1">
              <a:spLocks/>
            </p:cNvSpPr>
            <p:nvPr/>
          </p:nvSpPr>
          <p:spPr bwMode="auto">
            <a:xfrm>
              <a:off x="2740937" y="5135980"/>
              <a:ext cx="1277294"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55%</a:t>
              </a:r>
              <a:endParaRPr lang="x-none"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endParaRPr>
            </a:p>
          </p:txBody>
        </p:sp>
      </p:grpSp>
      <p:grpSp>
        <p:nvGrpSpPr>
          <p:cNvPr id="77" name="Группа 76">
            <a:extLst>
              <a:ext uri="{FF2B5EF4-FFF2-40B4-BE49-F238E27FC236}">
                <a16:creationId xmlns:a16="http://schemas.microsoft.com/office/drawing/2014/main" id="{83389240-84A3-2449-AB51-67AEA59B597C}"/>
              </a:ext>
            </a:extLst>
          </p:cNvPr>
          <p:cNvGrpSpPr/>
          <p:nvPr/>
        </p:nvGrpSpPr>
        <p:grpSpPr>
          <a:xfrm>
            <a:off x="2299043" y="6779086"/>
            <a:ext cx="2161082" cy="2098543"/>
            <a:chOff x="2299043" y="4367581"/>
            <a:chExt cx="2161082" cy="2098543"/>
          </a:xfrm>
        </p:grpSpPr>
        <p:graphicFrame>
          <p:nvGraphicFramePr>
            <p:cNvPr id="78" name="Диаграмма 77">
              <a:extLst>
                <a:ext uri="{FF2B5EF4-FFF2-40B4-BE49-F238E27FC236}">
                  <a16:creationId xmlns:a16="http://schemas.microsoft.com/office/drawing/2014/main" id="{32800BCC-C1CA-4B49-A478-F278CFBE4EFD}"/>
                </a:ext>
              </a:extLst>
            </p:cNvPr>
            <p:cNvGraphicFramePr/>
            <p:nvPr>
              <p:extLst>
                <p:ext uri="{D42A27DB-BD31-4B8C-83A1-F6EECF244321}">
                  <p14:modId xmlns:p14="http://schemas.microsoft.com/office/powerpoint/2010/main" val="1058396641"/>
                </p:ext>
              </p:extLst>
            </p:nvPr>
          </p:nvGraphicFramePr>
          <p:xfrm>
            <a:off x="2299043" y="4367581"/>
            <a:ext cx="2161082" cy="2098543"/>
          </p:xfrm>
          <a:graphic>
            <a:graphicData uri="http://schemas.openxmlformats.org/drawingml/2006/chart">
              <c:chart xmlns:c="http://schemas.openxmlformats.org/drawingml/2006/chart" xmlns:r="http://schemas.openxmlformats.org/officeDocument/2006/relationships" r:id="rId4"/>
            </a:graphicData>
          </a:graphic>
        </p:graphicFrame>
        <p:sp>
          <p:nvSpPr>
            <p:cNvPr id="79" name="Text Box 3">
              <a:extLst>
                <a:ext uri="{FF2B5EF4-FFF2-40B4-BE49-F238E27FC236}">
                  <a16:creationId xmlns:a16="http://schemas.microsoft.com/office/drawing/2014/main" id="{8E08253D-9397-104D-9316-B7C11B608FF8}"/>
                </a:ext>
              </a:extLst>
            </p:cNvPr>
            <p:cNvSpPr txBox="1">
              <a:spLocks/>
            </p:cNvSpPr>
            <p:nvPr/>
          </p:nvSpPr>
          <p:spPr bwMode="auto">
            <a:xfrm>
              <a:off x="2740937" y="5135980"/>
              <a:ext cx="1277294"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45%</a:t>
              </a:r>
              <a:endParaRPr lang="x-none"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endParaRPr>
            </a:p>
          </p:txBody>
        </p:sp>
      </p:grpSp>
      <p:grpSp>
        <p:nvGrpSpPr>
          <p:cNvPr id="80" name="Группа 79">
            <a:extLst>
              <a:ext uri="{FF2B5EF4-FFF2-40B4-BE49-F238E27FC236}">
                <a16:creationId xmlns:a16="http://schemas.microsoft.com/office/drawing/2014/main" id="{788633CD-9501-6746-A245-5D86C94F13E4}"/>
              </a:ext>
            </a:extLst>
          </p:cNvPr>
          <p:cNvGrpSpPr/>
          <p:nvPr/>
        </p:nvGrpSpPr>
        <p:grpSpPr>
          <a:xfrm>
            <a:off x="2299043" y="9190592"/>
            <a:ext cx="2161082" cy="2098543"/>
            <a:chOff x="2299043" y="4367581"/>
            <a:chExt cx="2161082" cy="2098543"/>
          </a:xfrm>
        </p:grpSpPr>
        <p:graphicFrame>
          <p:nvGraphicFramePr>
            <p:cNvPr id="81" name="Диаграмма 80">
              <a:extLst>
                <a:ext uri="{FF2B5EF4-FFF2-40B4-BE49-F238E27FC236}">
                  <a16:creationId xmlns:a16="http://schemas.microsoft.com/office/drawing/2014/main" id="{4AE51829-A642-DE45-921E-3ABDF3A60B3E}"/>
                </a:ext>
              </a:extLst>
            </p:cNvPr>
            <p:cNvGraphicFramePr/>
            <p:nvPr>
              <p:extLst>
                <p:ext uri="{D42A27DB-BD31-4B8C-83A1-F6EECF244321}">
                  <p14:modId xmlns:p14="http://schemas.microsoft.com/office/powerpoint/2010/main" val="552020317"/>
                </p:ext>
              </p:extLst>
            </p:nvPr>
          </p:nvGraphicFramePr>
          <p:xfrm>
            <a:off x="2299043" y="4367581"/>
            <a:ext cx="2161082" cy="2098543"/>
          </p:xfrm>
          <a:graphic>
            <a:graphicData uri="http://schemas.openxmlformats.org/drawingml/2006/chart">
              <c:chart xmlns:c="http://schemas.openxmlformats.org/drawingml/2006/chart" xmlns:r="http://schemas.openxmlformats.org/officeDocument/2006/relationships" r:id="rId5"/>
            </a:graphicData>
          </a:graphic>
        </p:graphicFrame>
        <p:sp>
          <p:nvSpPr>
            <p:cNvPr id="82" name="Text Box 3">
              <a:extLst>
                <a:ext uri="{FF2B5EF4-FFF2-40B4-BE49-F238E27FC236}">
                  <a16:creationId xmlns:a16="http://schemas.microsoft.com/office/drawing/2014/main" id="{A0DC746A-062D-E541-A809-374977FAE046}"/>
                </a:ext>
              </a:extLst>
            </p:cNvPr>
            <p:cNvSpPr txBox="1">
              <a:spLocks/>
            </p:cNvSpPr>
            <p:nvPr/>
          </p:nvSpPr>
          <p:spPr bwMode="auto">
            <a:xfrm>
              <a:off x="2740937" y="5135980"/>
              <a:ext cx="1277294"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42%</a:t>
              </a:r>
              <a:endParaRPr lang="x-none"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endParaRPr>
            </a:p>
          </p:txBody>
        </p:sp>
      </p:grpSp>
      <p:grpSp>
        <p:nvGrpSpPr>
          <p:cNvPr id="86" name="Группа 85">
            <a:extLst>
              <a:ext uri="{FF2B5EF4-FFF2-40B4-BE49-F238E27FC236}">
                <a16:creationId xmlns:a16="http://schemas.microsoft.com/office/drawing/2014/main" id="{750654DE-301B-C04C-AE98-13A282FDA30E}"/>
              </a:ext>
            </a:extLst>
          </p:cNvPr>
          <p:cNvGrpSpPr/>
          <p:nvPr/>
        </p:nvGrpSpPr>
        <p:grpSpPr>
          <a:xfrm>
            <a:off x="12582922" y="6775218"/>
            <a:ext cx="2161082" cy="2098543"/>
            <a:chOff x="2299043" y="4367581"/>
            <a:chExt cx="2161082" cy="2098543"/>
          </a:xfrm>
        </p:grpSpPr>
        <p:graphicFrame>
          <p:nvGraphicFramePr>
            <p:cNvPr id="87" name="Диаграмма 86">
              <a:extLst>
                <a:ext uri="{FF2B5EF4-FFF2-40B4-BE49-F238E27FC236}">
                  <a16:creationId xmlns:a16="http://schemas.microsoft.com/office/drawing/2014/main" id="{AD571059-00C6-1D45-8589-B18AAC966B65}"/>
                </a:ext>
              </a:extLst>
            </p:cNvPr>
            <p:cNvGraphicFramePr/>
            <p:nvPr>
              <p:extLst>
                <p:ext uri="{D42A27DB-BD31-4B8C-83A1-F6EECF244321}">
                  <p14:modId xmlns:p14="http://schemas.microsoft.com/office/powerpoint/2010/main" val="444271286"/>
                </p:ext>
              </p:extLst>
            </p:nvPr>
          </p:nvGraphicFramePr>
          <p:xfrm>
            <a:off x="2299043" y="4367581"/>
            <a:ext cx="2161082" cy="2098543"/>
          </p:xfrm>
          <a:graphic>
            <a:graphicData uri="http://schemas.openxmlformats.org/drawingml/2006/chart">
              <c:chart xmlns:c="http://schemas.openxmlformats.org/drawingml/2006/chart" xmlns:r="http://schemas.openxmlformats.org/officeDocument/2006/relationships" r:id="rId6"/>
            </a:graphicData>
          </a:graphic>
        </p:graphicFrame>
        <p:sp>
          <p:nvSpPr>
            <p:cNvPr id="88" name="Text Box 3">
              <a:extLst>
                <a:ext uri="{FF2B5EF4-FFF2-40B4-BE49-F238E27FC236}">
                  <a16:creationId xmlns:a16="http://schemas.microsoft.com/office/drawing/2014/main" id="{4B3C3DE6-37C6-F443-B6EB-6326C8B3A999}"/>
                </a:ext>
              </a:extLst>
            </p:cNvPr>
            <p:cNvSpPr txBox="1">
              <a:spLocks/>
            </p:cNvSpPr>
            <p:nvPr/>
          </p:nvSpPr>
          <p:spPr bwMode="auto">
            <a:xfrm>
              <a:off x="2740937" y="5135980"/>
              <a:ext cx="1277294"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95%</a:t>
              </a:r>
              <a:endParaRPr lang="x-none"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endParaRPr>
            </a:p>
          </p:txBody>
        </p:sp>
      </p:grpSp>
      <p:grpSp>
        <p:nvGrpSpPr>
          <p:cNvPr id="89" name="Группа 88">
            <a:extLst>
              <a:ext uri="{FF2B5EF4-FFF2-40B4-BE49-F238E27FC236}">
                <a16:creationId xmlns:a16="http://schemas.microsoft.com/office/drawing/2014/main" id="{6664142E-1840-374F-B568-9A54A46492F0}"/>
              </a:ext>
            </a:extLst>
          </p:cNvPr>
          <p:cNvGrpSpPr/>
          <p:nvPr/>
        </p:nvGrpSpPr>
        <p:grpSpPr>
          <a:xfrm>
            <a:off x="12582922" y="9186724"/>
            <a:ext cx="2161082" cy="2098543"/>
            <a:chOff x="2299043" y="4367581"/>
            <a:chExt cx="2161082" cy="2098543"/>
          </a:xfrm>
        </p:grpSpPr>
        <p:graphicFrame>
          <p:nvGraphicFramePr>
            <p:cNvPr id="90" name="Диаграмма 89">
              <a:extLst>
                <a:ext uri="{FF2B5EF4-FFF2-40B4-BE49-F238E27FC236}">
                  <a16:creationId xmlns:a16="http://schemas.microsoft.com/office/drawing/2014/main" id="{B7C933E7-CC34-6D4C-85EF-77A519173005}"/>
                </a:ext>
              </a:extLst>
            </p:cNvPr>
            <p:cNvGraphicFramePr/>
            <p:nvPr>
              <p:extLst>
                <p:ext uri="{D42A27DB-BD31-4B8C-83A1-F6EECF244321}">
                  <p14:modId xmlns:p14="http://schemas.microsoft.com/office/powerpoint/2010/main" val="769562797"/>
                </p:ext>
              </p:extLst>
            </p:nvPr>
          </p:nvGraphicFramePr>
          <p:xfrm>
            <a:off x="2299043" y="4367581"/>
            <a:ext cx="2161082" cy="2098543"/>
          </p:xfrm>
          <a:graphic>
            <a:graphicData uri="http://schemas.openxmlformats.org/drawingml/2006/chart">
              <c:chart xmlns:c="http://schemas.openxmlformats.org/drawingml/2006/chart" xmlns:r="http://schemas.openxmlformats.org/officeDocument/2006/relationships" r:id="rId7"/>
            </a:graphicData>
          </a:graphic>
        </p:graphicFrame>
        <p:sp>
          <p:nvSpPr>
            <p:cNvPr id="91" name="Text Box 3">
              <a:extLst>
                <a:ext uri="{FF2B5EF4-FFF2-40B4-BE49-F238E27FC236}">
                  <a16:creationId xmlns:a16="http://schemas.microsoft.com/office/drawing/2014/main" id="{7F9EFA95-A2BF-FB40-AB26-C71E638A97F3}"/>
                </a:ext>
              </a:extLst>
            </p:cNvPr>
            <p:cNvSpPr txBox="1">
              <a:spLocks/>
            </p:cNvSpPr>
            <p:nvPr/>
          </p:nvSpPr>
          <p:spPr bwMode="auto">
            <a:xfrm>
              <a:off x="2737113" y="5159718"/>
              <a:ext cx="1277294"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96%</a:t>
              </a:r>
              <a:endParaRPr lang="x-none"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endParaRPr>
            </a:p>
          </p:txBody>
        </p:sp>
      </p:grpSp>
      <p:grpSp>
        <p:nvGrpSpPr>
          <p:cNvPr id="35" name="Группа 79">
            <a:extLst>
              <a:ext uri="{FF2B5EF4-FFF2-40B4-BE49-F238E27FC236}">
                <a16:creationId xmlns:a16="http://schemas.microsoft.com/office/drawing/2014/main" id="{788633CD-9501-6746-A245-5D86C94F13E4}"/>
              </a:ext>
            </a:extLst>
          </p:cNvPr>
          <p:cNvGrpSpPr/>
          <p:nvPr/>
        </p:nvGrpSpPr>
        <p:grpSpPr>
          <a:xfrm>
            <a:off x="12582922" y="4363712"/>
            <a:ext cx="2161082" cy="2098543"/>
            <a:chOff x="2299043" y="4367581"/>
            <a:chExt cx="2161082" cy="2098543"/>
          </a:xfrm>
        </p:grpSpPr>
        <p:graphicFrame>
          <p:nvGraphicFramePr>
            <p:cNvPr id="36" name="Диаграмма 80">
              <a:extLst>
                <a:ext uri="{FF2B5EF4-FFF2-40B4-BE49-F238E27FC236}">
                  <a16:creationId xmlns:a16="http://schemas.microsoft.com/office/drawing/2014/main" id="{4AE51829-A642-DE45-921E-3ABDF3A60B3E}"/>
                </a:ext>
              </a:extLst>
            </p:cNvPr>
            <p:cNvGraphicFramePr/>
            <p:nvPr>
              <p:extLst>
                <p:ext uri="{D42A27DB-BD31-4B8C-83A1-F6EECF244321}">
                  <p14:modId xmlns:p14="http://schemas.microsoft.com/office/powerpoint/2010/main" val="679611718"/>
                </p:ext>
              </p:extLst>
            </p:nvPr>
          </p:nvGraphicFramePr>
          <p:xfrm>
            <a:off x="2299043" y="4367581"/>
            <a:ext cx="2161082" cy="2098543"/>
          </p:xfrm>
          <a:graphic>
            <a:graphicData uri="http://schemas.openxmlformats.org/drawingml/2006/chart">
              <c:chart xmlns:c="http://schemas.openxmlformats.org/drawingml/2006/chart" xmlns:r="http://schemas.openxmlformats.org/officeDocument/2006/relationships" r:id="rId8"/>
            </a:graphicData>
          </a:graphic>
        </p:graphicFrame>
        <p:sp>
          <p:nvSpPr>
            <p:cNvPr id="37" name="Text Box 3">
              <a:extLst>
                <a:ext uri="{FF2B5EF4-FFF2-40B4-BE49-F238E27FC236}">
                  <a16:creationId xmlns:a16="http://schemas.microsoft.com/office/drawing/2014/main" id="{A0DC746A-062D-E541-A809-374977FAE046}"/>
                </a:ext>
              </a:extLst>
            </p:cNvPr>
            <p:cNvSpPr txBox="1">
              <a:spLocks/>
            </p:cNvSpPr>
            <p:nvPr/>
          </p:nvSpPr>
          <p:spPr bwMode="auto">
            <a:xfrm>
              <a:off x="2740937" y="5135980"/>
              <a:ext cx="1277294"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eaLnBrk="1">
                <a:defRPr/>
              </a:pPr>
              <a:r>
                <a:rPr lang="en-US"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rPr>
                <a:t>42%</a:t>
              </a:r>
              <a:endParaRPr lang="x-none" altLang="x-none" sz="3200" b="1" dirty="0">
                <a:solidFill>
                  <a:srgbClr val="2A3688"/>
                </a:solidFill>
                <a:latin typeface="Roboto Medium" panose="02000000000000000000" pitchFamily="2" charset="0"/>
                <a:ea typeface="Roboto Medium" panose="02000000000000000000" pitchFamily="2" charset="0"/>
                <a:cs typeface="Montserrat Semi" charset="0"/>
                <a:sym typeface="Poppins Medium" charset="0"/>
              </a:endParaRPr>
            </a:p>
          </p:txBody>
        </p:sp>
      </p:grpSp>
      <p:sp>
        <p:nvSpPr>
          <p:cNvPr id="39" name="Text Box 2">
            <a:extLst>
              <a:ext uri="{FF2B5EF4-FFF2-40B4-BE49-F238E27FC236}">
                <a16:creationId xmlns:a16="http://schemas.microsoft.com/office/drawing/2014/main" id="{16915B3A-F0DC-504A-946E-346CB2B559F1}"/>
              </a:ext>
            </a:extLst>
          </p:cNvPr>
          <p:cNvSpPr txBox="1">
            <a:spLocks/>
          </p:cNvSpPr>
          <p:nvPr/>
        </p:nvSpPr>
        <p:spPr bwMode="auto">
          <a:xfrm>
            <a:off x="2552700" y="1754188"/>
            <a:ext cx="5592763" cy="56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spAutoFit/>
          </a:bodyPr>
          <a:lstStyle/>
          <a:p>
            <a:pPr eaLnBrk="1">
              <a:defRPr/>
            </a:pPr>
            <a:r>
              <a:rPr lang="en-US"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rPr>
              <a:t>CBO SURVEY RESULTS</a:t>
            </a:r>
            <a:endParaRPr lang="x-none" altLang="x-none" sz="3200" b="1" spc="300" dirty="0">
              <a:solidFill>
                <a:srgbClr val="2A3688"/>
              </a:solidFill>
              <a:latin typeface="Roboto" panose="02000000000000000000" pitchFamily="2" charset="0"/>
              <a:ea typeface="Roboto" panose="02000000000000000000" pitchFamily="2" charset="0"/>
              <a:cs typeface="Montserrat" charset="0"/>
              <a:sym typeface="Poppins SemiBold" charset="0"/>
            </a:endParaRPr>
          </a:p>
        </p:txBody>
      </p:sp>
      <p:grpSp>
        <p:nvGrpSpPr>
          <p:cNvPr id="31" name="Группа 1">
            <a:extLst>
              <a:ext uri="{FF2B5EF4-FFF2-40B4-BE49-F238E27FC236}">
                <a16:creationId xmlns:a16="http://schemas.microsoft.com/office/drawing/2014/main" id="{12FA0608-9730-814B-8130-93F7138AC277}"/>
              </a:ext>
            </a:extLst>
          </p:cNvPr>
          <p:cNvGrpSpPr>
            <a:grpSpLocks/>
          </p:cNvGrpSpPr>
          <p:nvPr/>
        </p:nvGrpSpPr>
        <p:grpSpPr bwMode="auto">
          <a:xfrm>
            <a:off x="12768263" y="1697038"/>
            <a:ext cx="10233025" cy="806450"/>
            <a:chOff x="5695546" y="665312"/>
            <a:chExt cx="13721558" cy="1080120"/>
          </a:xfrm>
        </p:grpSpPr>
        <p:sp>
          <p:nvSpPr>
            <p:cNvPr id="32" name="Скругленный прямоугольник 2">
              <a:extLst>
                <a:ext uri="{FF2B5EF4-FFF2-40B4-BE49-F238E27FC236}">
                  <a16:creationId xmlns:a16="http://schemas.microsoft.com/office/drawing/2014/main" id="{9DE6DE29-C1BD-1849-87E4-9B8396475670}"/>
                </a:ext>
              </a:extLst>
            </p:cNvPr>
            <p:cNvSpPr>
              <a:spLocks noChangeArrowheads="1"/>
            </p:cNvSpPr>
            <p:nvPr/>
          </p:nvSpPr>
          <p:spPr bwMode="auto">
            <a:xfrm>
              <a:off x="569554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dirty="0"/>
            </a:p>
          </p:txBody>
        </p:sp>
        <p:sp>
          <p:nvSpPr>
            <p:cNvPr id="33" name="Скругленный прямоугольник 3">
              <a:extLst>
                <a:ext uri="{FF2B5EF4-FFF2-40B4-BE49-F238E27FC236}">
                  <a16:creationId xmlns:a16="http://schemas.microsoft.com/office/drawing/2014/main" id="{599D9F5E-5653-C147-86D2-97626BD17545}"/>
                </a:ext>
              </a:extLst>
            </p:cNvPr>
            <p:cNvSpPr>
              <a:spLocks noChangeArrowheads="1"/>
            </p:cNvSpPr>
            <p:nvPr/>
          </p:nvSpPr>
          <p:spPr bwMode="auto">
            <a:xfrm>
              <a:off x="7100150"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34" name="Скругленный прямоугольник 4">
              <a:extLst>
                <a:ext uri="{FF2B5EF4-FFF2-40B4-BE49-F238E27FC236}">
                  <a16:creationId xmlns:a16="http://schemas.microsoft.com/office/drawing/2014/main" id="{A17B20E3-C828-5343-BBC1-23A325AEA553}"/>
                </a:ext>
              </a:extLst>
            </p:cNvPr>
            <p:cNvSpPr>
              <a:spLocks noChangeArrowheads="1"/>
            </p:cNvSpPr>
            <p:nvPr/>
          </p:nvSpPr>
          <p:spPr bwMode="auto">
            <a:xfrm>
              <a:off x="850475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38" name="Скругленный прямоугольник 5">
              <a:extLst>
                <a:ext uri="{FF2B5EF4-FFF2-40B4-BE49-F238E27FC236}">
                  <a16:creationId xmlns:a16="http://schemas.microsoft.com/office/drawing/2014/main" id="{741EDE47-ABA7-BB42-8CC8-010ED9152AEE}"/>
                </a:ext>
              </a:extLst>
            </p:cNvPr>
            <p:cNvSpPr>
              <a:spLocks noChangeArrowheads="1"/>
            </p:cNvSpPr>
            <p:nvPr/>
          </p:nvSpPr>
          <p:spPr bwMode="auto">
            <a:xfrm>
              <a:off x="9909358"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40" name="Скругленный прямоугольник 6">
              <a:extLst>
                <a:ext uri="{FF2B5EF4-FFF2-40B4-BE49-F238E27FC236}">
                  <a16:creationId xmlns:a16="http://schemas.microsoft.com/office/drawing/2014/main" id="{9F9A7573-95E0-0C4B-BFAC-03689AA2C1A2}"/>
                </a:ext>
              </a:extLst>
            </p:cNvPr>
            <p:cNvSpPr>
              <a:spLocks noChangeArrowheads="1"/>
            </p:cNvSpPr>
            <p:nvPr/>
          </p:nvSpPr>
          <p:spPr bwMode="auto">
            <a:xfrm>
              <a:off x="11313962" y="665312"/>
              <a:ext cx="1080120" cy="1080120"/>
            </a:xfrm>
            <a:prstGeom prst="roundRect">
              <a:avLst>
                <a:gd name="adj" fmla="val 6824"/>
              </a:avLst>
            </a:prstGeom>
            <a:solidFill>
              <a:srgbClr val="F05355"/>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41" name="Скругленный прямоугольник 7">
              <a:extLst>
                <a:ext uri="{FF2B5EF4-FFF2-40B4-BE49-F238E27FC236}">
                  <a16:creationId xmlns:a16="http://schemas.microsoft.com/office/drawing/2014/main" id="{382E9A66-24EF-5F46-A2F4-10A4A22B032A}"/>
                </a:ext>
              </a:extLst>
            </p:cNvPr>
            <p:cNvSpPr>
              <a:spLocks noChangeArrowheads="1"/>
            </p:cNvSpPr>
            <p:nvPr/>
          </p:nvSpPr>
          <p:spPr bwMode="auto">
            <a:xfrm>
              <a:off x="12718566"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42" name="Скругленный прямоугольник 8">
              <a:extLst>
                <a:ext uri="{FF2B5EF4-FFF2-40B4-BE49-F238E27FC236}">
                  <a16:creationId xmlns:a16="http://schemas.microsoft.com/office/drawing/2014/main" id="{886E63E3-20B7-E444-A805-F720A98842F1}"/>
                </a:ext>
              </a:extLst>
            </p:cNvPr>
            <p:cNvSpPr>
              <a:spLocks noChangeArrowheads="1"/>
            </p:cNvSpPr>
            <p:nvPr/>
          </p:nvSpPr>
          <p:spPr bwMode="auto">
            <a:xfrm>
              <a:off x="14123170" y="665312"/>
              <a:ext cx="1080120" cy="1080120"/>
            </a:xfrm>
            <a:prstGeom prst="roundRect">
              <a:avLst>
                <a:gd name="adj" fmla="val 6824"/>
              </a:avLst>
            </a:prstGeom>
            <a:solidFill>
              <a:srgbClr val="EEEFF2"/>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43" name="Скругленный прямоугольник 9">
              <a:extLst>
                <a:ext uri="{FF2B5EF4-FFF2-40B4-BE49-F238E27FC236}">
                  <a16:creationId xmlns:a16="http://schemas.microsoft.com/office/drawing/2014/main" id="{BB7FEE58-C8CE-834B-A17B-AD73019D9E8D}"/>
                </a:ext>
              </a:extLst>
            </p:cNvPr>
            <p:cNvSpPr>
              <a:spLocks noChangeArrowheads="1"/>
            </p:cNvSpPr>
            <p:nvPr/>
          </p:nvSpPr>
          <p:spPr bwMode="auto">
            <a:xfrm>
              <a:off x="15527774" y="665312"/>
              <a:ext cx="1080120" cy="1080120"/>
            </a:xfrm>
            <a:prstGeom prst="roundRect">
              <a:avLst>
                <a:gd name="adj" fmla="val 6824"/>
              </a:avLst>
            </a:prstGeom>
            <a:solidFill>
              <a:srgbClr val="6DCFF6"/>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45" name="Скругленный прямоугольник 10">
              <a:extLst>
                <a:ext uri="{FF2B5EF4-FFF2-40B4-BE49-F238E27FC236}">
                  <a16:creationId xmlns:a16="http://schemas.microsoft.com/office/drawing/2014/main" id="{D1BF6CCB-6D1F-9A48-B421-B54174F602DD}"/>
                </a:ext>
              </a:extLst>
            </p:cNvPr>
            <p:cNvSpPr>
              <a:spLocks noChangeArrowheads="1"/>
            </p:cNvSpPr>
            <p:nvPr/>
          </p:nvSpPr>
          <p:spPr bwMode="auto">
            <a:xfrm>
              <a:off x="16932378" y="665312"/>
              <a:ext cx="1080120" cy="1080120"/>
            </a:xfrm>
            <a:prstGeom prst="roundRect">
              <a:avLst>
                <a:gd name="adj" fmla="val 6824"/>
              </a:avLst>
            </a:prstGeom>
            <a:solidFill>
              <a:srgbClr val="2A3688"/>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sp>
          <p:nvSpPr>
            <p:cNvPr id="46" name="Скругленный прямоугольник 11">
              <a:extLst>
                <a:ext uri="{FF2B5EF4-FFF2-40B4-BE49-F238E27FC236}">
                  <a16:creationId xmlns:a16="http://schemas.microsoft.com/office/drawing/2014/main" id="{6929D09C-2A28-5343-88C1-A71D18711D86}"/>
                </a:ext>
              </a:extLst>
            </p:cNvPr>
            <p:cNvSpPr>
              <a:spLocks noChangeArrowheads="1"/>
            </p:cNvSpPr>
            <p:nvPr/>
          </p:nvSpPr>
          <p:spPr bwMode="auto">
            <a:xfrm>
              <a:off x="18336984" y="665312"/>
              <a:ext cx="1080120" cy="1080120"/>
            </a:xfrm>
            <a:prstGeom prst="roundRect">
              <a:avLst>
                <a:gd name="adj" fmla="val 6824"/>
              </a:avLst>
            </a:prstGeom>
            <a:solidFill>
              <a:srgbClr val="FF443B"/>
            </a:solidFill>
            <a:ln>
              <a:noFill/>
            </a:ln>
            <a:extLst>
              <a:ext uri="{91240B29-F687-4F45-9708-019B960494DF}">
                <a14:hiddenLine xmlns:a14="http://schemas.microsoft.com/office/drawing/2010/main" w="12700" algn="ctr">
                  <a:solidFill>
                    <a:srgbClr val="000000"/>
                  </a:solidFill>
                  <a:miter lim="400000"/>
                  <a:headEnd/>
                  <a:tailEnd/>
                </a14:hiddenLine>
              </a:ext>
            </a:extLst>
          </p:spPr>
          <p:txBody>
            <a:bodyPr lIns="38100" tIns="38100" rIns="38100" bIns="38100" anchor="ctr">
              <a:spAutoFit/>
            </a:bodyPr>
            <a:lstStyle/>
            <a:p>
              <a:pPr eaLnBrk="1"/>
              <a:endParaRPr lang="ru-RU" altLang="ru-RU"/>
            </a:p>
          </p:txBody>
        </p:sp>
      </p:grpSp>
    </p:spTree>
    <p:extLst>
      <p:ext uri="{BB962C8B-B14F-4D97-AF65-F5344CB8AC3E}">
        <p14:creationId xmlns:p14="http://schemas.microsoft.com/office/powerpoint/2010/main" val="838850044"/>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Marketing Plan - base color">
      <a:dk1>
        <a:srgbClr val="51585F"/>
      </a:dk1>
      <a:lt1>
        <a:srgbClr val="FEFFFF"/>
      </a:lt1>
      <a:dk2>
        <a:srgbClr val="16222C"/>
      </a:dk2>
      <a:lt2>
        <a:srgbClr val="DBDEE1"/>
      </a:lt2>
      <a:accent1>
        <a:srgbClr val="42BE9F"/>
      </a:accent1>
      <a:accent2>
        <a:srgbClr val="36A288"/>
      </a:accent2>
      <a:accent3>
        <a:srgbClr val="0B426E"/>
      </a:accent3>
      <a:accent4>
        <a:srgbClr val="073559"/>
      </a:accent4>
      <a:accent5>
        <a:srgbClr val="42BE9F"/>
      </a:accent5>
      <a:accent6>
        <a:srgbClr val="36A288"/>
      </a:accent6>
      <a:hlink>
        <a:srgbClr val="0B426E"/>
      </a:hlink>
      <a:folHlink>
        <a:srgbClr val="073559"/>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000000"/>
          </a:solidFill>
          <a:prstDash val="solid"/>
          <a:miter lim="400000"/>
          <a:headEnd type="none" w="med" len="med"/>
          <a:tailEnd type="none" w="med" len="med"/>
        </a:ln>
        <a:effectLst>
          <a:outerShdw blurRad="25400" algn="ctr" rotWithShape="0">
            <a:srgbClr val="000000">
              <a:alpha val="50000"/>
            </a:srgbClr>
          </a:outerShdw>
        </a:effectLst>
      </a:spPr>
      <a:bodyPr vert="horz" wrap="square" lIns="38100" tIns="38100" rIns="38100" bIns="38100" numCol="1" anchor="ctr" anchorCtr="0" compatLnSpc="1">
        <a:prstTxWarp prst="textNoShape">
          <a:avLst/>
        </a:prstTxWarp>
        <a:spAutoFit/>
      </a:bodyPr>
      <a:lstStyle>
        <a:defPPr marL="0" marR="0" indent="0" algn="l" defTabSz="825500" rtl="0" eaLnBrk="1" fontAlgn="base" latinLnBrk="0" hangingPunct="0">
          <a:lnSpc>
            <a:spcPct val="100000"/>
          </a:lnSpc>
          <a:spcBef>
            <a:spcPct val="0"/>
          </a:spcBef>
          <a:spcAft>
            <a:spcPct val="0"/>
          </a:spcAft>
          <a:buClrTx/>
          <a:buSzTx/>
          <a:buFontTx/>
          <a:buNone/>
          <a:tabLst/>
          <a:defRPr kumimoji="0" lang="x-none" altLang="x-none" sz="2000" b="0" i="0" u="none" strike="noStrike" cap="none" normalizeH="0" baseline="0">
            <a:ln>
              <a:noFill/>
            </a:ln>
            <a:solidFill>
              <a:srgbClr val="74808C"/>
            </a:solidFill>
            <a:effectLst/>
            <a:latin typeface="Poppins" charset="0"/>
            <a:ea typeface="Poppins" charset="0"/>
            <a:cs typeface="Poppins" charset="0"/>
            <a:sym typeface="Poppi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000000"/>
          </a:solidFill>
          <a:prstDash val="solid"/>
          <a:miter lim="400000"/>
          <a:headEnd type="none" w="med" len="med"/>
          <a:tailEnd type="none" w="med" len="med"/>
        </a:ln>
        <a:effectLst>
          <a:outerShdw blurRad="25400" algn="ctr" rotWithShape="0">
            <a:srgbClr val="000000">
              <a:alpha val="50000"/>
            </a:srgbClr>
          </a:outerShdw>
        </a:effectLst>
      </a:spPr>
      <a:bodyPr vert="horz" wrap="square" lIns="38100" tIns="38100" rIns="38100" bIns="38100" numCol="1" anchor="ctr" anchorCtr="0" compatLnSpc="1">
        <a:prstTxWarp prst="textNoShape">
          <a:avLst/>
        </a:prstTxWarp>
        <a:spAutoFit/>
      </a:bodyPr>
      <a:lstStyle>
        <a:defPPr marL="0" marR="0" indent="0" algn="l" defTabSz="825500" rtl="0" eaLnBrk="1" fontAlgn="base" latinLnBrk="0" hangingPunct="0">
          <a:lnSpc>
            <a:spcPct val="100000"/>
          </a:lnSpc>
          <a:spcBef>
            <a:spcPct val="0"/>
          </a:spcBef>
          <a:spcAft>
            <a:spcPct val="0"/>
          </a:spcAft>
          <a:buClrTx/>
          <a:buSzTx/>
          <a:buFontTx/>
          <a:buNone/>
          <a:tabLst/>
          <a:defRPr kumimoji="0" lang="x-none" altLang="x-none" sz="2000" b="0" i="0" u="none" strike="noStrike" cap="none" normalizeH="0" baseline="0">
            <a:ln>
              <a:noFill/>
            </a:ln>
            <a:solidFill>
              <a:srgbClr val="74808C"/>
            </a:solidFill>
            <a:effectLst/>
            <a:latin typeface="Poppins" charset="0"/>
            <a:ea typeface="Poppins" charset="0"/>
            <a:cs typeface="Poppins" charset="0"/>
            <a:sym typeface="Poppins"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11773</TotalTime>
  <Words>1546</Words>
  <Application>Microsoft Macintosh PowerPoint</Application>
  <PresentationFormat>Custom</PresentationFormat>
  <Paragraphs>287</Paragraphs>
  <Slides>37</Slides>
  <Notes>33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37</vt:i4>
      </vt:variant>
    </vt:vector>
  </HeadingPairs>
  <TitlesOfParts>
    <vt:vector size="53" baseType="lpstr">
      <vt:lpstr>PMingLiU-ExtB</vt:lpstr>
      <vt:lpstr>Arial</vt:lpstr>
      <vt:lpstr>Arial Black</vt:lpstr>
      <vt:lpstr>Freeland ☞</vt:lpstr>
      <vt:lpstr>Helvetica Light</vt:lpstr>
      <vt:lpstr>Helvetica Neue</vt:lpstr>
      <vt:lpstr>Montserrat</vt:lpstr>
      <vt:lpstr>Montserrat Semi</vt:lpstr>
      <vt:lpstr>Open Sans</vt:lpstr>
      <vt:lpstr>Poppins</vt:lpstr>
      <vt:lpstr>Poppins Medium</vt:lpstr>
      <vt:lpstr>Poppins SemiBold</vt:lpstr>
      <vt:lpstr>Roboto</vt:lpstr>
      <vt:lpstr>Roboto Condensed</vt:lpstr>
      <vt:lpstr>Roboto Medium</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Cataldo</dc:creator>
  <cp:lastModifiedBy>Maria Cataldo</cp:lastModifiedBy>
  <cp:revision>575</cp:revision>
  <dcterms:modified xsi:type="dcterms:W3CDTF">2020-11-10T17:27:01Z</dcterms:modified>
</cp:coreProperties>
</file>